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7" r:id="rId2"/>
    <p:sldId id="401" r:id="rId3"/>
    <p:sldId id="402" r:id="rId4"/>
    <p:sldId id="347" r:id="rId5"/>
    <p:sldId id="343" r:id="rId6"/>
    <p:sldId id="346" r:id="rId7"/>
    <p:sldId id="407" r:id="rId8"/>
    <p:sldId id="388" r:id="rId9"/>
    <p:sldId id="396" r:id="rId10"/>
    <p:sldId id="403" r:id="rId11"/>
    <p:sldId id="406" r:id="rId12"/>
    <p:sldId id="408" r:id="rId13"/>
    <p:sldId id="409" r:id="rId14"/>
    <p:sldId id="398" r:id="rId15"/>
    <p:sldId id="411" r:id="rId16"/>
    <p:sldId id="410" r:id="rId17"/>
    <p:sldId id="391" r:id="rId18"/>
    <p:sldId id="405" r:id="rId19"/>
    <p:sldId id="412" r:id="rId20"/>
    <p:sldId id="400" r:id="rId21"/>
    <p:sldId id="404" r:id="rId22"/>
    <p:sldId id="359" r:id="rId23"/>
    <p:sldId id="414" r:id="rId24"/>
    <p:sldId id="393" r:id="rId25"/>
    <p:sldId id="395" r:id="rId26"/>
    <p:sldId id="413" r:id="rId27"/>
    <p:sldId id="298" r:id="rId28"/>
    <p:sldId id="335" r:id="rId29"/>
    <p:sldId id="392" r:id="rId30"/>
    <p:sldId id="397" r:id="rId31"/>
    <p:sldId id="394" r:id="rId32"/>
    <p:sldId id="399" r:id="rId33"/>
    <p:sldId id="37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4104456" cy="23042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Периферичні </a:t>
            </a:r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соматичні нерви 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8" descr="Картинки по запросу пояснично-крестцово-копчиковое сплетение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/>
          <a:stretch/>
        </p:blipFill>
        <p:spPr bwMode="auto">
          <a:xfrm>
            <a:off x="66095" y="1988840"/>
            <a:ext cx="4811685" cy="47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94" y="116631"/>
            <a:ext cx="9042409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5400" b="1" u="sng" dirty="0">
                <a:ln w="28575">
                  <a:solidFill>
                    <a:srgbClr val="FFC000"/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>Тема:</a:t>
            </a:r>
            <a:r>
              <a:rPr lang="en-US" sz="5400" b="1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Поперекове</a:t>
            </a:r>
            <a:r>
              <a:rPr lang="uk-U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крижове і куприкове спинномозкові </a:t>
            </a:r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сплетення 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9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5" y="332656"/>
            <a:ext cx="3456384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Бічний шкірний нерв стегна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cutaneus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femoris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lateralis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uk-UA" sz="2000" dirty="0"/>
              <a:t>походить з </a:t>
            </a:r>
            <a:r>
              <a:rPr lang="ru-RU" sz="2000" dirty="0"/>
              <a:t>L</a:t>
            </a:r>
            <a:r>
              <a:rPr lang="uk-UA" sz="2000" dirty="0"/>
              <a:t>2-</a:t>
            </a:r>
            <a:r>
              <a:rPr lang="ru-RU" sz="2000" dirty="0"/>
              <a:t>L</a:t>
            </a:r>
            <a:r>
              <a:rPr lang="uk-UA" sz="2000" dirty="0"/>
              <a:t>3, вийшовши з-під бічного краю </a:t>
            </a:r>
            <a:r>
              <a:rPr lang="ru-RU" sz="2000" i="1" dirty="0"/>
              <a:t>m</a:t>
            </a:r>
            <a:r>
              <a:rPr lang="uk-UA" sz="2000" i="1" dirty="0"/>
              <a:t>. </a:t>
            </a:r>
            <a:r>
              <a:rPr lang="ru-RU" sz="2000" i="1" dirty="0" err="1"/>
              <a:t>psoas</a:t>
            </a:r>
            <a:r>
              <a:rPr lang="ru-RU" sz="2000" i="1" dirty="0"/>
              <a:t> </a:t>
            </a:r>
            <a:r>
              <a:rPr lang="ru-RU" sz="2000" i="1" dirty="0" err="1"/>
              <a:t>major</a:t>
            </a:r>
            <a:r>
              <a:rPr lang="uk-UA" sz="2000" dirty="0"/>
              <a:t>, перетинає </a:t>
            </a:r>
            <a:r>
              <a:rPr lang="ru-RU" sz="2000" i="1" dirty="0"/>
              <a:t>m</a:t>
            </a:r>
            <a:r>
              <a:rPr lang="uk-UA" sz="2000" i="1" dirty="0"/>
              <a:t>. </a:t>
            </a:r>
            <a:r>
              <a:rPr lang="ru-RU" sz="2000" i="1" dirty="0" err="1"/>
              <a:t>iliacus</a:t>
            </a:r>
            <a:r>
              <a:rPr lang="uk-UA" sz="2000" dirty="0"/>
              <a:t> і проходить під </a:t>
            </a:r>
            <a:r>
              <a:rPr lang="uk-UA" sz="2000" i="1" dirty="0"/>
              <a:t>пахвовою зв’язкою (</a:t>
            </a:r>
            <a:r>
              <a:rPr lang="ru-RU" sz="2000" i="1" dirty="0" err="1"/>
              <a:t>lig</a:t>
            </a:r>
            <a:r>
              <a:rPr lang="uk-UA" sz="2000" i="1" dirty="0"/>
              <a:t>. </a:t>
            </a:r>
            <a:r>
              <a:rPr lang="ru-RU" sz="2000" i="1" dirty="0" err="1"/>
              <a:t>inguinale</a:t>
            </a:r>
            <a:r>
              <a:rPr lang="uk-UA" sz="2000" i="1" dirty="0"/>
              <a:t>)</a:t>
            </a:r>
            <a:r>
              <a:rPr lang="uk-UA" sz="2000" dirty="0"/>
              <a:t> на стегно </a:t>
            </a:r>
            <a:r>
              <a:rPr lang="uk-UA" sz="2000" dirty="0" err="1"/>
              <a:t>медіальніше</a:t>
            </a:r>
            <a:r>
              <a:rPr lang="uk-UA" sz="2000" dirty="0"/>
              <a:t> </a:t>
            </a:r>
            <a:r>
              <a:rPr lang="ru-RU" sz="2000" i="1" dirty="0" err="1"/>
              <a:t>spina</a:t>
            </a:r>
            <a:r>
              <a:rPr lang="ru-RU" sz="2000" i="1" dirty="0"/>
              <a:t> </a:t>
            </a:r>
            <a:r>
              <a:rPr lang="ru-RU" sz="2000" i="1" dirty="0" err="1"/>
              <a:t>iliaca</a:t>
            </a:r>
            <a:r>
              <a:rPr lang="ru-RU" sz="2000" i="1" dirty="0"/>
              <a:t> </a:t>
            </a:r>
            <a:r>
              <a:rPr lang="ru-RU" sz="2000" i="1" dirty="0" err="1"/>
              <a:t>anterior</a:t>
            </a:r>
            <a:r>
              <a:rPr lang="ru-RU" sz="2000" i="1" dirty="0"/>
              <a:t> </a:t>
            </a:r>
            <a:r>
              <a:rPr lang="ru-RU" sz="2000" i="1" dirty="0" err="1"/>
              <a:t>superior</a:t>
            </a:r>
            <a:r>
              <a:rPr lang="uk-UA" sz="2000" dirty="0"/>
              <a:t>. Нижче пахвинної зв’язки він розгалужується на 2-3 </a:t>
            </a:r>
            <a:r>
              <a:rPr lang="uk-UA" sz="2000" dirty="0" smtClean="0"/>
              <a:t>гілки</a:t>
            </a:r>
            <a:r>
              <a:rPr lang="uk-UA" sz="2000" dirty="0"/>
              <a:t>.</a:t>
            </a:r>
            <a:endParaRPr lang="uk-UA" sz="2000" dirty="0" smtClean="0"/>
          </a:p>
          <a:p>
            <a:r>
              <a:rPr lang="uk-UA" sz="2000" b="1" u="sng" dirty="0" smtClean="0"/>
              <a:t>Іннервує</a:t>
            </a:r>
            <a:r>
              <a:rPr lang="uk-UA" sz="2000" dirty="0" smtClean="0"/>
              <a:t> </a:t>
            </a:r>
            <a:r>
              <a:rPr lang="uk-UA" sz="2000" dirty="0"/>
              <a:t>шкіру бічної поверхні стегна до коліна.</a:t>
            </a:r>
            <a:endParaRPr lang="ru-RU" sz="20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381"/>
            <a:ext cx="5472608" cy="66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01335" y="3164058"/>
            <a:ext cx="1080120" cy="3231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9" idx="3"/>
          </p:cNvCxnSpPr>
          <p:nvPr/>
        </p:nvCxnSpPr>
        <p:spPr>
          <a:xfrm>
            <a:off x="4981455" y="3325645"/>
            <a:ext cx="885355" cy="3266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93" y="93231"/>
            <a:ext cx="3229771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Стегновий нерв (</a:t>
            </a:r>
            <a:r>
              <a:rPr lang="ru-RU" b="1" dirty="0">
                <a:solidFill>
                  <a:srgbClr val="7030A0"/>
                </a:solidFill>
              </a:rPr>
              <a:t>n</a:t>
            </a:r>
            <a:r>
              <a:rPr lang="uk-UA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femoralis</a:t>
            </a:r>
            <a:r>
              <a:rPr lang="uk-UA" b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dirty="0" smtClean="0"/>
              <a:t>є найтовстішим </a:t>
            </a:r>
            <a:r>
              <a:rPr lang="uk-UA" dirty="0"/>
              <a:t>з нервів поперекового сплетення</a:t>
            </a:r>
            <a:r>
              <a:rPr lang="uk-UA" dirty="0" smtClean="0"/>
              <a:t>, походить </a:t>
            </a:r>
            <a:r>
              <a:rPr lang="uk-UA" dirty="0"/>
              <a:t>з </a:t>
            </a:r>
            <a:r>
              <a:rPr lang="ru-RU" dirty="0"/>
              <a:t>L</a:t>
            </a:r>
            <a:r>
              <a:rPr lang="uk-UA" dirty="0"/>
              <a:t>2-</a:t>
            </a:r>
            <a:r>
              <a:rPr lang="ru-RU" dirty="0"/>
              <a:t>L</a:t>
            </a:r>
            <a:r>
              <a:rPr lang="uk-UA" dirty="0"/>
              <a:t>4, виходить з-під бічного краю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psoas</a:t>
            </a:r>
            <a:r>
              <a:rPr lang="ru-RU" i="1" dirty="0"/>
              <a:t> </a:t>
            </a:r>
            <a:r>
              <a:rPr lang="ru-RU" i="1" dirty="0" err="1"/>
              <a:t>major</a:t>
            </a:r>
            <a:r>
              <a:rPr lang="uk-UA" dirty="0"/>
              <a:t>. </a:t>
            </a:r>
            <a:r>
              <a:rPr lang="uk-UA" dirty="0" smtClean="0"/>
              <a:t>З </a:t>
            </a:r>
            <a:r>
              <a:rPr lang="uk-UA" dirty="0"/>
              <a:t>порожнини таза </a:t>
            </a:r>
            <a:r>
              <a:rPr lang="uk-UA" dirty="0" smtClean="0"/>
              <a:t>виходить через </a:t>
            </a:r>
            <a:r>
              <a:rPr lang="uk-UA" i="1" dirty="0"/>
              <a:t>м’язову затоку</a:t>
            </a:r>
            <a:r>
              <a:rPr lang="uk-UA" dirty="0"/>
              <a:t>. </a:t>
            </a:r>
            <a:r>
              <a:rPr lang="ru-RU" dirty="0" smtClean="0"/>
              <a:t>На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стегна </a:t>
            </a:r>
            <a:r>
              <a:rPr lang="ru-RU" i="1" dirty="0"/>
              <a:t>n. </a:t>
            </a:r>
            <a:r>
              <a:rPr lang="ru-RU" i="1" dirty="0" err="1"/>
              <a:t>femoralis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вниз у межах </a:t>
            </a:r>
            <a:r>
              <a:rPr lang="ru-RU" dirty="0" err="1"/>
              <a:t>стегнового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стегнових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і заходить у </a:t>
            </a:r>
            <a:r>
              <a:rPr lang="ru-RU" dirty="0" err="1"/>
              <a:t>привідний</a:t>
            </a:r>
            <a:r>
              <a:rPr lang="ru-RU" dirty="0"/>
              <a:t> канал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i="1" dirty="0" err="1"/>
              <a:t>підшкірн</a:t>
            </a:r>
            <a:r>
              <a:rPr lang="uk-UA" i="1" dirty="0" err="1"/>
              <a:t>ого</a:t>
            </a:r>
            <a:r>
              <a:rPr lang="ru-RU" i="1" dirty="0"/>
              <a:t> нерв</a:t>
            </a:r>
            <a:r>
              <a:rPr lang="uk-UA" i="1" dirty="0"/>
              <a:t>а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5119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24128" y="5445224"/>
            <a:ext cx="696703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420831" y="5202860"/>
            <a:ext cx="600557" cy="3143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59" y="116632"/>
            <a:ext cx="5544616" cy="6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ый треугольник 12"/>
          <p:cNvSpPr/>
          <p:nvPr/>
        </p:nvSpPr>
        <p:spPr>
          <a:xfrm rot="11322344">
            <a:off x="3846626" y="2562682"/>
            <a:ext cx="1444214" cy="1700152"/>
          </a:xfrm>
          <a:custGeom>
            <a:avLst/>
            <a:gdLst>
              <a:gd name="connsiteX0" fmla="*/ 0 w 1163183"/>
              <a:gd name="connsiteY0" fmla="*/ 1276333 h 1276333"/>
              <a:gd name="connsiteX1" fmla="*/ 0 w 1163183"/>
              <a:gd name="connsiteY1" fmla="*/ 0 h 1276333"/>
              <a:gd name="connsiteX2" fmla="*/ 1163183 w 1163183"/>
              <a:gd name="connsiteY2" fmla="*/ 1276333 h 1276333"/>
              <a:gd name="connsiteX3" fmla="*/ 0 w 1163183"/>
              <a:gd name="connsiteY3" fmla="*/ 1276333 h 1276333"/>
              <a:gd name="connsiteX0" fmla="*/ 0 w 1276033"/>
              <a:gd name="connsiteY0" fmla="*/ 1276333 h 1561642"/>
              <a:gd name="connsiteX1" fmla="*/ 0 w 1276033"/>
              <a:gd name="connsiteY1" fmla="*/ 0 h 1561642"/>
              <a:gd name="connsiteX2" fmla="*/ 1276033 w 1276033"/>
              <a:gd name="connsiteY2" fmla="*/ 1561642 h 1561642"/>
              <a:gd name="connsiteX3" fmla="*/ 0 w 1276033"/>
              <a:gd name="connsiteY3" fmla="*/ 1276333 h 1561642"/>
              <a:gd name="connsiteX0" fmla="*/ 16288 w 1276033"/>
              <a:gd name="connsiteY0" fmla="*/ 1213321 h 1561642"/>
              <a:gd name="connsiteX1" fmla="*/ 0 w 1276033"/>
              <a:gd name="connsiteY1" fmla="*/ 0 h 1561642"/>
              <a:gd name="connsiteX2" fmla="*/ 1276033 w 1276033"/>
              <a:gd name="connsiteY2" fmla="*/ 1561642 h 1561642"/>
              <a:gd name="connsiteX3" fmla="*/ 16288 w 1276033"/>
              <a:gd name="connsiteY3" fmla="*/ 1213321 h 1561642"/>
              <a:gd name="connsiteX0" fmla="*/ 184469 w 1444214"/>
              <a:gd name="connsiteY0" fmla="*/ 1351831 h 1700152"/>
              <a:gd name="connsiteX1" fmla="*/ 0 w 1444214"/>
              <a:gd name="connsiteY1" fmla="*/ 0 h 1700152"/>
              <a:gd name="connsiteX2" fmla="*/ 1444214 w 1444214"/>
              <a:gd name="connsiteY2" fmla="*/ 1700152 h 1700152"/>
              <a:gd name="connsiteX3" fmla="*/ 184469 w 1444214"/>
              <a:gd name="connsiteY3" fmla="*/ 1351831 h 1700152"/>
              <a:gd name="connsiteX0" fmla="*/ 184469 w 1444214"/>
              <a:gd name="connsiteY0" fmla="*/ 1351831 h 1700152"/>
              <a:gd name="connsiteX1" fmla="*/ 0 w 1444214"/>
              <a:gd name="connsiteY1" fmla="*/ 0 h 1700152"/>
              <a:gd name="connsiteX2" fmla="*/ 817423 w 1444214"/>
              <a:gd name="connsiteY2" fmla="*/ 873083 h 1700152"/>
              <a:gd name="connsiteX3" fmla="*/ 1444214 w 1444214"/>
              <a:gd name="connsiteY3" fmla="*/ 1700152 h 1700152"/>
              <a:gd name="connsiteX4" fmla="*/ 184469 w 1444214"/>
              <a:gd name="connsiteY4" fmla="*/ 1351831 h 1700152"/>
              <a:gd name="connsiteX0" fmla="*/ 184469 w 1444214"/>
              <a:gd name="connsiteY0" fmla="*/ 1351831 h 1700152"/>
              <a:gd name="connsiteX1" fmla="*/ 0 w 1444214"/>
              <a:gd name="connsiteY1" fmla="*/ 0 h 1700152"/>
              <a:gd name="connsiteX2" fmla="*/ 817423 w 1444214"/>
              <a:gd name="connsiteY2" fmla="*/ 873083 h 1700152"/>
              <a:gd name="connsiteX3" fmla="*/ 1166035 w 1444214"/>
              <a:gd name="connsiteY3" fmla="*/ 1286554 h 1700152"/>
              <a:gd name="connsiteX4" fmla="*/ 1444214 w 1444214"/>
              <a:gd name="connsiteY4" fmla="*/ 1700152 h 1700152"/>
              <a:gd name="connsiteX5" fmla="*/ 184469 w 1444214"/>
              <a:gd name="connsiteY5" fmla="*/ 1351831 h 170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14" h="1700152">
                <a:moveTo>
                  <a:pt x="184469" y="1351831"/>
                </a:moveTo>
                <a:lnTo>
                  <a:pt x="0" y="0"/>
                </a:lnTo>
                <a:cubicBezTo>
                  <a:pt x="260121" y="304446"/>
                  <a:pt x="557302" y="568637"/>
                  <a:pt x="817423" y="873083"/>
                </a:cubicBezTo>
                <a:cubicBezTo>
                  <a:pt x="925180" y="1012200"/>
                  <a:pt x="1058278" y="1147437"/>
                  <a:pt x="1166035" y="1286554"/>
                </a:cubicBezTo>
                <a:lnTo>
                  <a:pt x="1444214" y="1700152"/>
                </a:lnTo>
                <a:lnTo>
                  <a:pt x="184469" y="1351831"/>
                </a:lnTo>
                <a:close/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093" y="3798043"/>
            <a:ext cx="3229771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М'язові гілки </a:t>
            </a:r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ru-RU" b="1" i="1" dirty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uk-UA" b="1" u="sng" dirty="0" smtClean="0"/>
              <a:t>Іннервують:</a:t>
            </a:r>
          </a:p>
          <a:p>
            <a:r>
              <a:rPr lang="ru-RU" i="1" dirty="0" smtClean="0"/>
              <a:t>m</a:t>
            </a:r>
            <a:r>
              <a:rPr lang="uk-UA" i="1" dirty="0"/>
              <a:t>. </a:t>
            </a:r>
            <a:r>
              <a:rPr lang="en-US" i="1" dirty="0" smtClean="0"/>
              <a:t>p</a:t>
            </a:r>
            <a:r>
              <a:rPr lang="ru-RU" i="1" dirty="0" err="1" smtClean="0"/>
              <a:t>ectineus</a:t>
            </a:r>
            <a:r>
              <a:rPr lang="uk-UA" dirty="0" smtClean="0"/>
              <a:t>; </a:t>
            </a:r>
          </a:p>
          <a:p>
            <a:r>
              <a:rPr lang="ru-RU" i="1" dirty="0" smtClean="0"/>
              <a:t>m</a:t>
            </a:r>
            <a:r>
              <a:rPr lang="uk-UA" i="1" dirty="0"/>
              <a:t>. </a:t>
            </a:r>
            <a:r>
              <a:rPr lang="en-US" i="1" dirty="0" smtClean="0"/>
              <a:t>S</a:t>
            </a:r>
            <a:r>
              <a:rPr lang="ru-RU" i="1" dirty="0" err="1" smtClean="0"/>
              <a:t>artorius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m</a:t>
            </a:r>
            <a:r>
              <a:rPr lang="uk-UA" i="1" dirty="0"/>
              <a:t>. </a:t>
            </a:r>
            <a:r>
              <a:rPr lang="ru-RU" i="1" dirty="0" err="1"/>
              <a:t>quadriceps</a:t>
            </a:r>
            <a:r>
              <a:rPr lang="ru-RU" i="1" dirty="0"/>
              <a:t> </a:t>
            </a:r>
            <a:r>
              <a:rPr lang="ru-RU" i="1" dirty="0" err="1" smtClean="0"/>
              <a:t>femoris</a:t>
            </a:r>
            <a:endParaRPr lang="uk-UA" dirty="0" smtClean="0"/>
          </a:p>
          <a:p>
            <a:r>
              <a:rPr lang="ru-RU" b="1" i="1" dirty="0" err="1" smtClean="0">
                <a:solidFill>
                  <a:srgbClr val="0070C0"/>
                </a:solidFill>
              </a:rPr>
              <a:t>Шкірні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гілки</a:t>
            </a:r>
            <a:r>
              <a:rPr lang="ru-RU" b="1" i="1" dirty="0" smtClean="0">
                <a:solidFill>
                  <a:srgbClr val="0070C0"/>
                </a:solidFill>
              </a:rPr>
              <a:t> (</a:t>
            </a:r>
            <a:r>
              <a:rPr lang="ru-RU" b="1" i="1" dirty="0" err="1" smtClean="0">
                <a:solidFill>
                  <a:srgbClr val="0070C0"/>
                </a:solidFill>
              </a:rPr>
              <a:t>rr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 smtClean="0">
                <a:solidFill>
                  <a:srgbClr val="0070C0"/>
                </a:solidFill>
              </a:rPr>
              <a:t>cutaneі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femoris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anteriores</a:t>
            </a:r>
            <a:r>
              <a:rPr lang="ru-RU" b="1" i="1" dirty="0" smtClean="0">
                <a:solidFill>
                  <a:srgbClr val="0070C0"/>
                </a:solidFill>
              </a:rPr>
              <a:t>):</a:t>
            </a:r>
            <a:r>
              <a:rPr lang="ru-RU" dirty="0" smtClean="0"/>
              <a:t> </a:t>
            </a:r>
          </a:p>
          <a:p>
            <a:r>
              <a:rPr lang="uk-UA" b="1" u="sng" dirty="0"/>
              <a:t>Іннервують</a:t>
            </a:r>
            <a:r>
              <a:rPr lang="uk-UA" b="1" u="sng" dirty="0" smtClean="0"/>
              <a:t>: </a:t>
            </a:r>
            <a:r>
              <a:rPr lang="uk-UA" dirty="0"/>
              <a:t>шкіру </a:t>
            </a:r>
            <a:r>
              <a:rPr lang="uk-UA" dirty="0" smtClean="0"/>
              <a:t>передньої поверхні стегна</a:t>
            </a:r>
            <a:endParaRPr lang="uk-UA" b="1" u="sng" dirty="0"/>
          </a:p>
        </p:txBody>
      </p:sp>
      <p:pic>
        <p:nvPicPr>
          <p:cNvPr id="17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544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75" y="58846"/>
            <a:ext cx="3360097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Підшкірний нерв (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saphenus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/>
              <a:t>є найдовшою чутливою гілкою і безпосереднім продовженням стегнового </a:t>
            </a:r>
            <a:r>
              <a:rPr lang="uk-UA" dirty="0" smtClean="0"/>
              <a:t>нерва.</a:t>
            </a:r>
          </a:p>
          <a:p>
            <a:r>
              <a:rPr lang="uk-UA" dirty="0" smtClean="0"/>
              <a:t>Підшкірний </a:t>
            </a:r>
            <a:r>
              <a:rPr lang="uk-UA" dirty="0"/>
              <a:t>нерв супроводжує стегнову артерію в </a:t>
            </a:r>
            <a:r>
              <a:rPr lang="ru-RU" i="1" dirty="0" err="1"/>
              <a:t>sulcus</a:t>
            </a:r>
            <a:r>
              <a:rPr lang="ru-RU" i="1" dirty="0"/>
              <a:t> </a:t>
            </a:r>
            <a:r>
              <a:rPr lang="ru-RU" i="1" dirty="0" err="1"/>
              <a:t>femoralis</a:t>
            </a:r>
            <a:r>
              <a:rPr lang="ru-RU" i="1" dirty="0"/>
              <a:t> </a:t>
            </a:r>
            <a:r>
              <a:rPr lang="ru-RU" i="1" dirty="0" err="1"/>
              <a:t>anterior</a:t>
            </a:r>
            <a:r>
              <a:rPr lang="uk-UA" dirty="0"/>
              <a:t> і в привідному каналі, виходить через передній отвір цього каналу разом з низхідною артерією коліна, пронизує широку фасцію стегна і в супроводі великої підшкірної вени спускається по гомілці до </a:t>
            </a:r>
            <a:r>
              <a:rPr lang="uk-UA" dirty="0" err="1"/>
              <a:t>присереднього</a:t>
            </a:r>
            <a:r>
              <a:rPr lang="uk-UA" dirty="0"/>
              <a:t> краю стопи. Підшкірний нерв віддає </a:t>
            </a:r>
            <a:r>
              <a:rPr lang="uk-UA" b="1" i="1" dirty="0" err="1"/>
              <a:t>піднаколінкову</a:t>
            </a:r>
            <a:r>
              <a:rPr lang="uk-UA" b="1" i="1" dirty="0"/>
              <a:t> гілку (</a:t>
            </a:r>
            <a:r>
              <a:rPr lang="ru-RU" b="1" i="1" dirty="0"/>
              <a:t>r</a:t>
            </a:r>
            <a:r>
              <a:rPr lang="uk-UA" b="1" i="1" dirty="0"/>
              <a:t>. </a:t>
            </a:r>
            <a:r>
              <a:rPr lang="ru-RU" b="1" i="1" dirty="0" err="1"/>
              <a:t>infrapatellaris</a:t>
            </a:r>
            <a:r>
              <a:rPr lang="uk-UA" b="1" i="1" dirty="0"/>
              <a:t>)</a:t>
            </a:r>
            <a:r>
              <a:rPr lang="uk-UA" dirty="0"/>
              <a:t> – іннервує шкіру нижче </a:t>
            </a:r>
            <a:r>
              <a:rPr lang="ru-RU" i="1" dirty="0" err="1"/>
              <a:t>patella</a:t>
            </a:r>
            <a:r>
              <a:rPr lang="uk-UA" dirty="0"/>
              <a:t>, та </a:t>
            </a:r>
            <a:r>
              <a:rPr lang="uk-UA" b="1" i="1" dirty="0" err="1"/>
              <a:t>присередні</a:t>
            </a:r>
            <a:r>
              <a:rPr lang="uk-UA" b="1" i="1" dirty="0"/>
              <a:t> шкірні гілки гомілки (</a:t>
            </a:r>
            <a:r>
              <a:rPr lang="ru-RU" b="1" i="1" dirty="0" err="1"/>
              <a:t>rr</a:t>
            </a:r>
            <a:r>
              <a:rPr lang="uk-UA" b="1" i="1" dirty="0"/>
              <a:t>. </a:t>
            </a:r>
            <a:r>
              <a:rPr lang="ru-RU" b="1" i="1" dirty="0" err="1"/>
              <a:t>cutanei</a:t>
            </a:r>
            <a:r>
              <a:rPr lang="ru-RU" b="1" i="1" dirty="0"/>
              <a:t> </a:t>
            </a:r>
            <a:r>
              <a:rPr lang="ru-RU" b="1" i="1" dirty="0" err="1"/>
              <a:t>cruris</a:t>
            </a:r>
            <a:r>
              <a:rPr lang="ru-RU" b="1" i="1" dirty="0"/>
              <a:t> </a:t>
            </a:r>
            <a:r>
              <a:rPr lang="ru-RU" b="1" i="1" dirty="0" err="1"/>
              <a:t>mediales</a:t>
            </a:r>
            <a:r>
              <a:rPr lang="uk-UA" b="1" i="1" dirty="0"/>
              <a:t>)</a:t>
            </a:r>
            <a:r>
              <a:rPr lang="uk-UA" dirty="0"/>
              <a:t> – іннервують шкіру </a:t>
            </a:r>
            <a:r>
              <a:rPr lang="uk-UA" dirty="0" err="1"/>
              <a:t>присередньої</a:t>
            </a:r>
            <a:r>
              <a:rPr lang="uk-UA" dirty="0"/>
              <a:t> поверхні гомілки та </a:t>
            </a:r>
            <a:r>
              <a:rPr lang="uk-UA" dirty="0" err="1"/>
              <a:t>присереднього</a:t>
            </a:r>
            <a:r>
              <a:rPr lang="uk-UA" dirty="0"/>
              <a:t> краю стопи до великого пальця стопи включно.</a:t>
            </a:r>
            <a:endParaRPr lang="ru-RU" dirty="0"/>
          </a:p>
        </p:txBody>
      </p:sp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663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93" y="209372"/>
            <a:ext cx="4248470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7030A0"/>
                </a:solidFill>
              </a:rPr>
              <a:t>Затульний</a:t>
            </a:r>
            <a:r>
              <a:rPr lang="uk-UA" b="1" i="1" dirty="0">
                <a:solidFill>
                  <a:srgbClr val="7030A0"/>
                </a:solidFill>
              </a:rPr>
              <a:t>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obturatorius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/>
              <a:t>походить з </a:t>
            </a:r>
            <a:r>
              <a:rPr lang="ru-RU" dirty="0"/>
              <a:t>L</a:t>
            </a:r>
            <a:r>
              <a:rPr lang="uk-UA" dirty="0"/>
              <a:t>2-</a:t>
            </a:r>
            <a:r>
              <a:rPr lang="ru-RU" dirty="0"/>
              <a:t>L</a:t>
            </a:r>
            <a:r>
              <a:rPr lang="uk-UA" dirty="0"/>
              <a:t>4, виходить з-під </a:t>
            </a:r>
            <a:r>
              <a:rPr lang="uk-UA" dirty="0" err="1"/>
              <a:t>присереднього</a:t>
            </a:r>
            <a:r>
              <a:rPr lang="uk-UA" dirty="0"/>
              <a:t> краю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psoas</a:t>
            </a:r>
            <a:r>
              <a:rPr lang="ru-RU" i="1" dirty="0"/>
              <a:t> </a:t>
            </a:r>
            <a:r>
              <a:rPr lang="ru-RU" i="1" dirty="0" err="1"/>
              <a:t>major</a:t>
            </a:r>
            <a:r>
              <a:rPr lang="uk-UA" dirty="0"/>
              <a:t>, спускається у малий таз і по </a:t>
            </a:r>
            <a:r>
              <a:rPr lang="uk-UA" dirty="0" smtClean="0"/>
              <a:t>його бічній </a:t>
            </a:r>
            <a:r>
              <a:rPr lang="uk-UA" dirty="0"/>
              <a:t>стінці </a:t>
            </a:r>
            <a:r>
              <a:rPr lang="uk-UA" dirty="0" smtClean="0"/>
              <a:t>досягає </a:t>
            </a:r>
            <a:r>
              <a:rPr lang="ru-RU" i="1" dirty="0" err="1"/>
              <a:t>canalis</a:t>
            </a:r>
            <a:r>
              <a:rPr lang="ru-RU" i="1" dirty="0"/>
              <a:t> </a:t>
            </a:r>
            <a:r>
              <a:rPr lang="ru-RU" i="1" dirty="0" err="1"/>
              <a:t>obturatorius</a:t>
            </a:r>
            <a:r>
              <a:rPr lang="uk-UA" dirty="0"/>
              <a:t>, через який виходить на стегно і розгалужується на кінцеві передню та задню гілки.</a:t>
            </a:r>
            <a:endParaRPr lang="ru-RU" dirty="0"/>
          </a:p>
          <a:p>
            <a:r>
              <a:rPr lang="uk-UA" b="1" i="1" dirty="0"/>
              <a:t>Передня гілка (</a:t>
            </a:r>
            <a:r>
              <a:rPr lang="ru-RU" b="1" i="1" dirty="0"/>
              <a:t>r</a:t>
            </a:r>
            <a:r>
              <a:rPr lang="uk-UA" b="1" i="1" dirty="0"/>
              <a:t>. </a:t>
            </a:r>
            <a:r>
              <a:rPr lang="ru-RU" b="1" i="1" dirty="0" err="1"/>
              <a:t>anterior</a:t>
            </a:r>
            <a:r>
              <a:rPr lang="uk-UA" b="1" i="1" dirty="0"/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/>
              <a:t>йде </a:t>
            </a:r>
            <a:r>
              <a:rPr lang="uk-UA" dirty="0"/>
              <a:t>вниз </a:t>
            </a:r>
            <a:r>
              <a:rPr lang="uk-UA" dirty="0" smtClean="0"/>
              <a:t>між </a:t>
            </a:r>
            <a:r>
              <a:rPr lang="uk-UA" dirty="0"/>
              <a:t>довгим і коротким привідними м’язами, виходить під шкіру між довгим привідним і тонким м’язами та продовжується у </a:t>
            </a:r>
            <a:r>
              <a:rPr lang="uk-UA" b="1" i="1" dirty="0">
                <a:solidFill>
                  <a:srgbClr val="0070C0"/>
                </a:solidFill>
              </a:rPr>
              <a:t>шкірну гілку (</a:t>
            </a:r>
            <a:r>
              <a:rPr lang="ru-RU" b="1" i="1" dirty="0">
                <a:solidFill>
                  <a:srgbClr val="0070C0"/>
                </a:solidFill>
              </a:rPr>
              <a:t>r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/>
              <a:t>, яка </a:t>
            </a:r>
            <a:r>
              <a:rPr lang="uk-UA" u="sng" dirty="0"/>
              <a:t>іннервує</a:t>
            </a:r>
            <a:r>
              <a:rPr lang="uk-UA" dirty="0"/>
              <a:t> шкіру нижнього відділу </a:t>
            </a:r>
            <a:r>
              <a:rPr lang="uk-UA" dirty="0" err="1"/>
              <a:t>присередньої</a:t>
            </a:r>
            <a:r>
              <a:rPr lang="uk-UA" dirty="0"/>
              <a:t> поверхні стегна.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своєму шляху передня гілка віддає 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dirty="0"/>
              <a:t>до всіх перелічених м’язів. </a:t>
            </a:r>
            <a:endParaRPr lang="uk-UA" dirty="0" smtClean="0"/>
          </a:p>
          <a:p>
            <a:r>
              <a:rPr lang="uk-UA" b="1" i="1" dirty="0" smtClean="0"/>
              <a:t>Задня </a:t>
            </a:r>
            <a:r>
              <a:rPr lang="uk-UA" b="1" i="1" dirty="0"/>
              <a:t>гілка (</a:t>
            </a:r>
            <a:r>
              <a:rPr lang="ru-RU" b="1" i="1" dirty="0"/>
              <a:t>r</a:t>
            </a:r>
            <a:r>
              <a:rPr lang="uk-UA" b="1" i="1" dirty="0"/>
              <a:t>. </a:t>
            </a:r>
            <a:r>
              <a:rPr lang="ru-RU" b="1" i="1" dirty="0" err="1"/>
              <a:t>posterior</a:t>
            </a:r>
            <a:r>
              <a:rPr lang="uk-UA" b="1" i="1" dirty="0"/>
              <a:t>)</a:t>
            </a:r>
            <a:r>
              <a:rPr lang="uk-UA" dirty="0"/>
              <a:t> пронизує зовнішній </a:t>
            </a:r>
            <a:r>
              <a:rPr lang="uk-UA" dirty="0" err="1"/>
              <a:t>затульний</a:t>
            </a:r>
            <a:r>
              <a:rPr lang="uk-UA" dirty="0"/>
              <a:t> м’яз і віддає </a:t>
            </a:r>
            <a:r>
              <a:rPr lang="uk-UA" i="1" dirty="0"/>
              <a:t>суглобову гілку (</a:t>
            </a:r>
            <a:r>
              <a:rPr lang="ru-RU" i="1" dirty="0"/>
              <a:t>r</a:t>
            </a:r>
            <a:r>
              <a:rPr lang="uk-UA" i="1" dirty="0"/>
              <a:t>. </a:t>
            </a:r>
            <a:r>
              <a:rPr lang="ru-RU" i="1" dirty="0" err="1"/>
              <a:t>articularis</a:t>
            </a:r>
            <a:r>
              <a:rPr lang="uk-UA" i="1" dirty="0"/>
              <a:t>)</a:t>
            </a:r>
            <a:r>
              <a:rPr lang="uk-UA" dirty="0"/>
              <a:t> до кульшового </a:t>
            </a:r>
            <a:r>
              <a:rPr lang="uk-UA" dirty="0" smtClean="0"/>
              <a:t>суглоба, далі йде вниз між коротким і великим привідними м’язами</a:t>
            </a:r>
            <a:r>
              <a:rPr lang="uk-UA" dirty="0"/>
              <a:t> і віддає </a:t>
            </a:r>
            <a:r>
              <a:rPr lang="uk-UA" i="1" dirty="0"/>
              <a:t>суглобову гілку (</a:t>
            </a:r>
            <a:r>
              <a:rPr lang="ru-RU" i="1" dirty="0"/>
              <a:t>r</a:t>
            </a:r>
            <a:r>
              <a:rPr lang="uk-UA" i="1" dirty="0"/>
              <a:t>. </a:t>
            </a:r>
            <a:r>
              <a:rPr lang="ru-RU" i="1" dirty="0" err="1"/>
              <a:t>articularis</a:t>
            </a:r>
            <a:r>
              <a:rPr lang="uk-UA" i="1" dirty="0"/>
              <a:t>)</a:t>
            </a:r>
            <a:r>
              <a:rPr lang="uk-UA" dirty="0"/>
              <a:t> до </a:t>
            </a:r>
            <a:r>
              <a:rPr lang="uk-UA" dirty="0" smtClean="0"/>
              <a:t>колінного </a:t>
            </a:r>
            <a:r>
              <a:rPr lang="uk-UA" dirty="0"/>
              <a:t>суглоба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713052" cy="65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6357"/>
          <a:stretch/>
        </p:blipFill>
        <p:spPr bwMode="auto">
          <a:xfrm>
            <a:off x="3419872" y="116632"/>
            <a:ext cx="5724128" cy="67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904" y="6604"/>
            <a:ext cx="41764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Крижове сплетення (</a:t>
            </a:r>
            <a:r>
              <a:rPr lang="ru-RU" sz="2000" b="1" dirty="0" err="1">
                <a:solidFill>
                  <a:srgbClr val="C00000"/>
                </a:solidFill>
              </a:rPr>
              <a:t>plexus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sacralis</a:t>
            </a:r>
            <a:r>
              <a:rPr lang="uk-UA" sz="2000" b="1" dirty="0">
                <a:solidFill>
                  <a:srgbClr val="C00000"/>
                </a:solidFill>
              </a:rPr>
              <a:t>)</a:t>
            </a:r>
            <a:r>
              <a:rPr lang="uk-UA" sz="2000" dirty="0">
                <a:solidFill>
                  <a:srgbClr val="C00000"/>
                </a:solidFill>
              </a:rPr>
              <a:t> </a:t>
            </a:r>
            <a:endParaRPr lang="uk-UA" sz="2000" dirty="0" smtClean="0">
              <a:solidFill>
                <a:srgbClr val="C00000"/>
              </a:solidFill>
            </a:endParaRPr>
          </a:p>
          <a:p>
            <a:r>
              <a:rPr lang="uk-UA" sz="2000" u="sng" dirty="0" smtClean="0"/>
              <a:t>Утворене:</a:t>
            </a:r>
          </a:p>
          <a:p>
            <a:pPr marL="285750" indent="-285750">
              <a:buFontTx/>
              <a:buChar char="-"/>
            </a:pPr>
            <a:r>
              <a:rPr lang="uk-UA" b="1" i="1" dirty="0" smtClean="0"/>
              <a:t>попереково-крижовим стовбуром </a:t>
            </a:r>
            <a:r>
              <a:rPr lang="uk-UA" b="1" i="1" dirty="0"/>
              <a:t>(</a:t>
            </a:r>
            <a:r>
              <a:rPr lang="ru-RU" b="1" i="1" dirty="0" err="1"/>
              <a:t>truncus</a:t>
            </a:r>
            <a:r>
              <a:rPr lang="ru-RU" b="1" i="1" dirty="0"/>
              <a:t> </a:t>
            </a:r>
            <a:r>
              <a:rPr lang="ru-RU" b="1" i="1" dirty="0" err="1"/>
              <a:t>lumbosacralis</a:t>
            </a:r>
            <a:r>
              <a:rPr lang="uk-UA" b="1" i="1" dirty="0"/>
              <a:t>)</a:t>
            </a:r>
            <a:r>
              <a:rPr lang="uk-UA" dirty="0"/>
              <a:t>, </a:t>
            </a:r>
            <a:r>
              <a:rPr lang="uk-UA" dirty="0" smtClean="0"/>
              <a:t>сформованим </a:t>
            </a:r>
            <a:r>
              <a:rPr lang="uk-UA" dirty="0"/>
              <a:t>передньою гілкою п’ятого поперекового нерва та частиною передньої гілки четвертого поперекового </a:t>
            </a:r>
            <a:r>
              <a:rPr lang="uk-UA" dirty="0" smtClean="0"/>
              <a:t>нерва;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передніми </a:t>
            </a:r>
            <a:r>
              <a:rPr lang="uk-UA" dirty="0"/>
              <a:t>гілками всіх крижових нервів.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559" y="5018317"/>
            <a:ext cx="357121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крижового</a:t>
            </a:r>
            <a:r>
              <a:rPr lang="ru-RU" dirty="0"/>
              <a:t> </a:t>
            </a:r>
            <a:r>
              <a:rPr lang="ru-RU" dirty="0" err="1"/>
              <a:t>сплетення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uk-UA" dirty="0" err="1"/>
              <a:t>яють</a:t>
            </a:r>
            <a:r>
              <a:rPr lang="ru-RU" dirty="0"/>
              <a:t> на </a:t>
            </a:r>
            <a:r>
              <a:rPr lang="ru-RU" dirty="0" err="1"/>
              <a:t>короткі</a:t>
            </a:r>
            <a:r>
              <a:rPr lang="ru-RU" dirty="0"/>
              <a:t> та </a:t>
            </a:r>
            <a:r>
              <a:rPr lang="ru-RU" dirty="0" err="1"/>
              <a:t>довгі</a:t>
            </a:r>
            <a:r>
              <a:rPr lang="ru-RU" dirty="0"/>
              <a:t>. </a:t>
            </a:r>
            <a:r>
              <a:rPr lang="ru-RU" u="sng" dirty="0" err="1"/>
              <a:t>Короткі</a:t>
            </a:r>
            <a:r>
              <a:rPr lang="ru-RU" u="sng" dirty="0"/>
              <a:t> </a:t>
            </a:r>
            <a:r>
              <a:rPr lang="ru-RU" u="sng" dirty="0" err="1"/>
              <a:t>гілки</a:t>
            </a:r>
            <a:r>
              <a:rPr lang="ru-RU" u="sng" dirty="0"/>
              <a:t> </a:t>
            </a:r>
            <a:r>
              <a:rPr lang="ru-RU" dirty="0" err="1"/>
              <a:t>іннервують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та </a:t>
            </a:r>
            <a:r>
              <a:rPr lang="ru-RU" dirty="0" err="1"/>
              <a:t>шкіру</a:t>
            </a:r>
            <a:r>
              <a:rPr lang="ru-RU" dirty="0"/>
              <a:t> в </a:t>
            </a:r>
            <a:r>
              <a:rPr lang="ru-RU" dirty="0" err="1"/>
              <a:t>ділянці</a:t>
            </a:r>
            <a:r>
              <a:rPr lang="ru-RU" dirty="0"/>
              <a:t> таза, а </a:t>
            </a:r>
            <a:r>
              <a:rPr lang="ru-RU" u="sng" dirty="0" err="1"/>
              <a:t>довгі</a:t>
            </a:r>
            <a:r>
              <a:rPr lang="ru-RU" u="sng" dirty="0"/>
              <a:t> </a:t>
            </a:r>
            <a:r>
              <a:rPr lang="ru-RU" u="sng" dirty="0" err="1"/>
              <a:t>гілки</a:t>
            </a:r>
            <a:r>
              <a:rPr lang="ru-RU" u="sng" dirty="0"/>
              <a:t> </a:t>
            </a:r>
            <a:r>
              <a:rPr lang="ru-RU" dirty="0"/>
              <a:t>– </a:t>
            </a:r>
            <a:r>
              <a:rPr lang="ru-RU" dirty="0" err="1"/>
              <a:t>м’язи</a:t>
            </a:r>
            <a:r>
              <a:rPr lang="ru-RU" dirty="0"/>
              <a:t> та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559" y="2924944"/>
            <a:ext cx="3571216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Перелічені нервові гілки </a:t>
            </a:r>
            <a:r>
              <a:rPr lang="uk-UA" dirty="0" err="1"/>
              <a:t>конвергують</a:t>
            </a:r>
            <a:r>
              <a:rPr lang="uk-UA" dirty="0"/>
              <a:t> у напрямі до </a:t>
            </a:r>
            <a:r>
              <a:rPr lang="ru-RU" i="1" dirty="0" err="1"/>
              <a:t>foramen</a:t>
            </a:r>
            <a:r>
              <a:rPr lang="ru-RU" i="1" dirty="0"/>
              <a:t> </a:t>
            </a:r>
            <a:r>
              <a:rPr lang="ru-RU" i="1" dirty="0" err="1"/>
              <a:t>ischiadicum</a:t>
            </a:r>
            <a:r>
              <a:rPr lang="ru-RU" i="1" dirty="0"/>
              <a:t> </a:t>
            </a:r>
            <a:r>
              <a:rPr lang="ru-RU" i="1" dirty="0" err="1"/>
              <a:t>majus</a:t>
            </a:r>
            <a:r>
              <a:rPr lang="uk-UA" dirty="0"/>
              <a:t>, утворюючи товсту трикутної форми пластинку, основа якої лежить на крижовій кістці, а вершина переходить у </a:t>
            </a:r>
            <a:r>
              <a:rPr lang="uk-UA" dirty="0" smtClean="0"/>
              <a:t>сідничний </a:t>
            </a:r>
            <a:r>
              <a:rPr lang="uk-UA" dirty="0"/>
              <a:t>нерв. </a:t>
            </a:r>
          </a:p>
        </p:txBody>
      </p:sp>
    </p:spTree>
    <p:extLst>
      <p:ext uri="{BB962C8B-B14F-4D97-AF65-F5344CB8AC3E}">
        <p14:creationId xmlns:p14="http://schemas.microsoft.com/office/powerpoint/2010/main" val="18267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97496"/>
            <a:ext cx="3312368" cy="483209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u="sng" dirty="0" err="1"/>
              <a:t>Короткі</a:t>
            </a:r>
            <a:r>
              <a:rPr lang="ru-RU" b="1" u="sng" dirty="0"/>
              <a:t> </a:t>
            </a:r>
            <a:r>
              <a:rPr lang="ru-RU" b="1" u="sng" dirty="0" err="1"/>
              <a:t>гілки</a:t>
            </a:r>
            <a:r>
              <a:rPr lang="ru-RU" b="1" u="sng" dirty="0"/>
              <a:t> </a:t>
            </a:r>
            <a:r>
              <a:rPr lang="ru-RU" b="1" u="sng" dirty="0" err="1"/>
              <a:t>крижового</a:t>
            </a:r>
            <a:r>
              <a:rPr lang="ru-RU" b="1" u="sng" dirty="0"/>
              <a:t> </a:t>
            </a:r>
            <a:r>
              <a:rPr lang="ru-RU" b="1" u="sng" dirty="0" err="1"/>
              <a:t>сплетення</a:t>
            </a:r>
            <a:r>
              <a:rPr lang="uk-UA" b="1" u="sng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b="1" i="1" dirty="0" err="1" smtClean="0"/>
              <a:t>М’язові</a:t>
            </a:r>
            <a:r>
              <a:rPr lang="ru-RU" b="1" i="1" dirty="0" smtClean="0"/>
              <a:t> </a:t>
            </a:r>
            <a:r>
              <a:rPr lang="ru-RU" b="1" i="1" dirty="0" err="1"/>
              <a:t>гілки</a:t>
            </a:r>
            <a:r>
              <a:rPr lang="ru-RU" dirty="0"/>
              <a:t> </a:t>
            </a:r>
            <a:r>
              <a:rPr lang="ru-RU" b="1" i="1" dirty="0"/>
              <a:t>(</a:t>
            </a:r>
            <a:r>
              <a:rPr lang="ru-RU" b="1" i="1" dirty="0" err="1"/>
              <a:t>rr</a:t>
            </a:r>
            <a:r>
              <a:rPr lang="ru-RU" b="1" i="1" dirty="0"/>
              <a:t>. </a:t>
            </a:r>
            <a:r>
              <a:rPr lang="ru-RU" b="1" i="1" dirty="0" err="1"/>
              <a:t>musculares</a:t>
            </a:r>
            <a:r>
              <a:rPr lang="ru-RU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b="1" i="1" dirty="0" err="1"/>
              <a:t>Верхній</a:t>
            </a:r>
            <a:r>
              <a:rPr lang="ru-RU" b="1" i="1" dirty="0"/>
              <a:t> </a:t>
            </a:r>
            <a:r>
              <a:rPr lang="ru-RU" b="1" i="1" dirty="0" err="1"/>
              <a:t>сідничний</a:t>
            </a:r>
            <a:r>
              <a:rPr lang="ru-RU" b="1" i="1" dirty="0"/>
              <a:t> нерв (n. </a:t>
            </a:r>
            <a:r>
              <a:rPr lang="ru-RU" b="1" i="1" dirty="0" err="1"/>
              <a:t>gluteus</a:t>
            </a:r>
            <a:r>
              <a:rPr lang="ru-RU" b="1" i="1" dirty="0"/>
              <a:t> </a:t>
            </a:r>
            <a:r>
              <a:rPr lang="ru-RU" b="1" i="1" dirty="0" err="1"/>
              <a:t>superior</a:t>
            </a:r>
            <a:r>
              <a:rPr lang="ru-RU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b="1" i="1" dirty="0"/>
              <a:t>Нижній сідничний нерв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b="1" i="1" dirty="0" err="1"/>
              <a:t>gluteus</a:t>
            </a:r>
            <a:r>
              <a:rPr lang="ru-RU" b="1" i="1" dirty="0"/>
              <a:t> </a:t>
            </a:r>
            <a:r>
              <a:rPr lang="ru-RU" b="1" i="1" dirty="0" err="1"/>
              <a:t>inferior</a:t>
            </a:r>
            <a:r>
              <a:rPr lang="uk-UA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b="1" i="1" dirty="0"/>
              <a:t>Соромітний нерв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sz="2000" b="1" i="1" dirty="0" err="1"/>
              <a:t>pudendus</a:t>
            </a:r>
            <a:r>
              <a:rPr lang="uk-UA" b="1" i="1" dirty="0" smtClean="0"/>
              <a:t>)</a:t>
            </a:r>
          </a:p>
          <a:p>
            <a:endParaRPr lang="uk-UA" b="1" u="sng" dirty="0" smtClean="0"/>
          </a:p>
          <a:p>
            <a:r>
              <a:rPr lang="uk-UA" b="1" u="sng" dirty="0" smtClean="0"/>
              <a:t>Довгі </a:t>
            </a:r>
            <a:r>
              <a:rPr lang="uk-UA" b="1" u="sng" dirty="0"/>
              <a:t>гілки крижового сплетення: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uk-UA" b="1" i="1" dirty="0" smtClean="0"/>
              <a:t>Задній </a:t>
            </a:r>
            <a:r>
              <a:rPr lang="uk-UA" b="1" i="1" dirty="0"/>
              <a:t>шкірний нерв стегна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b="1" i="1" dirty="0" err="1"/>
              <a:t>cutaneus</a:t>
            </a:r>
            <a:r>
              <a:rPr lang="ru-RU" b="1" i="1" dirty="0"/>
              <a:t> </a:t>
            </a:r>
            <a:r>
              <a:rPr lang="ru-RU" b="1" i="1" dirty="0" err="1"/>
              <a:t>femoris</a:t>
            </a:r>
            <a:r>
              <a:rPr lang="ru-RU" b="1" i="1" dirty="0"/>
              <a:t> </a:t>
            </a:r>
            <a:r>
              <a:rPr lang="ru-RU" b="1" i="1" dirty="0" err="1"/>
              <a:t>posterior</a:t>
            </a:r>
            <a:r>
              <a:rPr lang="uk-UA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b="1" i="1" dirty="0" err="1"/>
              <a:t>Сідничий</a:t>
            </a:r>
            <a:r>
              <a:rPr lang="uk-UA" b="1" i="1" dirty="0"/>
              <a:t> нерв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b="1" i="1" dirty="0" err="1"/>
              <a:t>ischiadicus</a:t>
            </a:r>
            <a:r>
              <a:rPr lang="uk-UA" b="1" i="1" dirty="0" smtClean="0"/>
              <a:t>)</a:t>
            </a:r>
            <a:endParaRPr lang="ru-RU" b="1" i="1" dirty="0" smtClean="0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26606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подлопаточный нерв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203848" y="404664"/>
            <a:ext cx="594015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358" y="86769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/>
              <a:t>Короткі</a:t>
            </a:r>
            <a:r>
              <a:rPr lang="ru-RU" b="1" u="sng" dirty="0"/>
              <a:t> </a:t>
            </a:r>
            <a:r>
              <a:rPr lang="ru-RU" b="1" u="sng" dirty="0" err="1"/>
              <a:t>гілки</a:t>
            </a:r>
            <a:r>
              <a:rPr lang="ru-RU" b="1" u="sng" dirty="0"/>
              <a:t> </a:t>
            </a:r>
            <a:r>
              <a:rPr lang="ru-RU" b="1" u="sng" dirty="0" err="1"/>
              <a:t>крижового</a:t>
            </a:r>
            <a:r>
              <a:rPr lang="ru-RU" b="1" u="sng" dirty="0"/>
              <a:t> </a:t>
            </a:r>
            <a:r>
              <a:rPr lang="ru-RU" b="1" u="sng" dirty="0" err="1"/>
              <a:t>сплетення</a:t>
            </a:r>
            <a:r>
              <a:rPr lang="uk-UA" b="1" u="sng" dirty="0"/>
              <a:t>:</a:t>
            </a:r>
            <a:endParaRPr lang="ru-RU" dirty="0"/>
          </a:p>
          <a:p>
            <a:r>
              <a:rPr lang="ru-RU" b="1" i="1" dirty="0" err="1" smtClean="0">
                <a:solidFill>
                  <a:srgbClr val="C00000"/>
                </a:solidFill>
              </a:rPr>
              <a:t>М’язові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гілки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ru-RU" b="1" i="1" dirty="0">
                <a:solidFill>
                  <a:srgbClr val="C00000"/>
                </a:solidFill>
              </a:rPr>
              <a:t>)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u="sng" dirty="0" err="1" smtClean="0"/>
              <a:t>Іннервують</a:t>
            </a:r>
            <a:r>
              <a:rPr lang="ru-RU" b="1" u="sng" dirty="0" smtClean="0"/>
              <a:t>: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m</a:t>
            </a:r>
            <a:r>
              <a:rPr lang="ru-RU" i="1" dirty="0"/>
              <a:t>. </a:t>
            </a:r>
            <a:r>
              <a:rPr lang="ru-RU" i="1" dirty="0" err="1"/>
              <a:t>pіriformis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m</a:t>
            </a:r>
            <a:r>
              <a:rPr lang="ru-RU" i="1" dirty="0"/>
              <a:t>. </a:t>
            </a:r>
            <a:r>
              <a:rPr lang="ru-RU" i="1" dirty="0" err="1"/>
              <a:t>obturatorius</a:t>
            </a:r>
            <a:r>
              <a:rPr lang="ru-RU" i="1" dirty="0"/>
              <a:t> </a:t>
            </a:r>
            <a:r>
              <a:rPr lang="ru-RU" i="1" dirty="0" err="1"/>
              <a:t>internus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m</a:t>
            </a:r>
            <a:r>
              <a:rPr lang="ru-RU" i="1" dirty="0"/>
              <a:t>. </a:t>
            </a:r>
            <a:r>
              <a:rPr lang="ru-RU" i="1" dirty="0" err="1"/>
              <a:t>quadratus</a:t>
            </a:r>
            <a:r>
              <a:rPr lang="ru-RU" i="1" dirty="0"/>
              <a:t> </a:t>
            </a:r>
            <a:r>
              <a:rPr lang="ru-RU" i="1" dirty="0" err="1"/>
              <a:t>femoris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err="1" smtClean="0"/>
              <a:t>mm</a:t>
            </a:r>
            <a:r>
              <a:rPr lang="ru-RU" i="1" dirty="0"/>
              <a:t>. </a:t>
            </a:r>
            <a:r>
              <a:rPr lang="ru-RU" i="1" dirty="0" err="1"/>
              <a:t>gemelli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520" y="2129263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err="1">
                <a:solidFill>
                  <a:srgbClr val="C00000"/>
                </a:solidFill>
              </a:rPr>
              <a:t>Верхній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сідничний</a:t>
            </a:r>
            <a:r>
              <a:rPr lang="ru-RU" b="1" i="1" dirty="0">
                <a:solidFill>
                  <a:srgbClr val="C00000"/>
                </a:solidFill>
              </a:rPr>
              <a:t> нерв (n. </a:t>
            </a:r>
            <a:r>
              <a:rPr lang="ru-RU" b="1" i="1" dirty="0" err="1">
                <a:solidFill>
                  <a:srgbClr val="C00000"/>
                </a:solidFill>
              </a:rPr>
              <a:t>gluteus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superior</a:t>
            </a:r>
            <a:r>
              <a:rPr lang="ru-RU" b="1" i="1" dirty="0">
                <a:solidFill>
                  <a:srgbClr val="C00000"/>
                </a:solidFill>
              </a:rPr>
              <a:t>)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- </a:t>
            </a:r>
            <a:r>
              <a:rPr lang="ru-RU" dirty="0" err="1">
                <a:solidFill>
                  <a:prstClr val="black"/>
                </a:solidFill>
              </a:rPr>
              <a:t>руховий</a:t>
            </a:r>
            <a:r>
              <a:rPr lang="ru-RU" dirty="0">
                <a:solidFill>
                  <a:prstClr val="black"/>
                </a:solidFill>
              </a:rPr>
              <a:t> нерв, </a:t>
            </a:r>
            <a:r>
              <a:rPr lang="uk-UA" dirty="0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виходить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порожнини</a:t>
            </a:r>
            <a:r>
              <a:rPr lang="ru-RU" dirty="0">
                <a:solidFill>
                  <a:prstClr val="black"/>
                </a:solidFill>
              </a:rPr>
              <a:t> таза через </a:t>
            </a:r>
            <a:r>
              <a:rPr lang="ru-RU" dirty="0" err="1">
                <a:solidFill>
                  <a:prstClr val="black"/>
                </a:solidFill>
              </a:rPr>
              <a:t>надгрушоподібний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отвір</a:t>
            </a:r>
            <a:r>
              <a:rPr lang="ru-RU" dirty="0">
                <a:solidFill>
                  <a:prstClr val="black"/>
                </a:solidFill>
              </a:rPr>
              <a:t>; проходить </a:t>
            </a:r>
            <a:r>
              <a:rPr lang="ru-RU" dirty="0" err="1">
                <a:solidFill>
                  <a:prstClr val="black"/>
                </a:solidFill>
              </a:rPr>
              <a:t>між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малим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середнім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сідничними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м’язами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іннервуючи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їх</a:t>
            </a:r>
            <a:r>
              <a:rPr lang="ru-RU" dirty="0">
                <a:solidFill>
                  <a:prstClr val="black"/>
                </a:solidFill>
              </a:rPr>
              <a:t>, і </a:t>
            </a:r>
            <a:r>
              <a:rPr lang="ru-RU" dirty="0" err="1">
                <a:solidFill>
                  <a:prstClr val="black"/>
                </a:solidFill>
              </a:rPr>
              <a:t>віддає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гілочку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м’яз</a:t>
            </a:r>
            <a:r>
              <a:rPr lang="uk-UA" dirty="0">
                <a:solidFill>
                  <a:prstClr val="black"/>
                </a:solidFill>
              </a:rPr>
              <a:t>у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dirty="0" err="1">
                <a:solidFill>
                  <a:prstClr val="black"/>
                </a:solidFill>
              </a:rPr>
              <a:t>натягач</a:t>
            </a:r>
            <a:r>
              <a:rPr lang="uk-UA" dirty="0">
                <a:solidFill>
                  <a:prstClr val="black"/>
                </a:solidFill>
              </a:rPr>
              <a:t>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широкої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фасції</a:t>
            </a:r>
            <a:r>
              <a:rPr lang="ru-RU" dirty="0">
                <a:solidFill>
                  <a:prstClr val="black"/>
                </a:solidFill>
              </a:rPr>
              <a:t> стегна.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При </a:t>
            </a:r>
            <a:r>
              <a:rPr lang="ru-RU" dirty="0" err="1">
                <a:solidFill>
                  <a:prstClr val="black"/>
                </a:solidFill>
              </a:rPr>
              <a:t>ураженні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цього </a:t>
            </a:r>
            <a:r>
              <a:rPr lang="ru-RU" dirty="0">
                <a:solidFill>
                  <a:prstClr val="black"/>
                </a:solidFill>
              </a:rPr>
              <a:t>нерва </a:t>
            </a:r>
            <a:r>
              <a:rPr lang="ru-RU" dirty="0" err="1">
                <a:solidFill>
                  <a:prstClr val="black"/>
                </a:solidFill>
              </a:rPr>
              <a:t>утруднюється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відведення</a:t>
            </a:r>
            <a:r>
              <a:rPr lang="ru-RU" dirty="0">
                <a:solidFill>
                  <a:prstClr val="black"/>
                </a:solidFill>
              </a:rPr>
              <a:t> стегна. При </a:t>
            </a:r>
            <a:r>
              <a:rPr lang="ru-RU" dirty="0" err="1">
                <a:solidFill>
                  <a:prstClr val="black"/>
                </a:solidFill>
              </a:rPr>
              <a:t>двобічному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ураженні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виникає</a:t>
            </a:r>
            <a:r>
              <a:rPr lang="ru-RU" dirty="0">
                <a:solidFill>
                  <a:prstClr val="black"/>
                </a:solidFill>
              </a:rPr>
              <a:t> “</a:t>
            </a:r>
            <a:r>
              <a:rPr lang="ru-RU" dirty="0" err="1">
                <a:solidFill>
                  <a:prstClr val="black"/>
                </a:solidFill>
              </a:rPr>
              <a:t>качина</a:t>
            </a:r>
            <a:r>
              <a:rPr lang="ru-RU" dirty="0">
                <a:solidFill>
                  <a:prstClr val="black"/>
                </a:solidFill>
              </a:rPr>
              <a:t>” хода: </a:t>
            </a:r>
            <a:r>
              <a:rPr lang="ru-RU" dirty="0" err="1">
                <a:solidFill>
                  <a:prstClr val="black"/>
                </a:solidFill>
              </a:rPr>
              <a:t>під</a:t>
            </a:r>
            <a:r>
              <a:rPr lang="ru-RU" dirty="0">
                <a:solidFill>
                  <a:prstClr val="black"/>
                </a:solidFill>
              </a:rPr>
              <a:t> час </a:t>
            </a:r>
            <a:r>
              <a:rPr lang="ru-RU" dirty="0" err="1">
                <a:solidFill>
                  <a:prstClr val="black"/>
                </a:solidFill>
              </a:rPr>
              <a:t>ходьби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хворий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хитається</a:t>
            </a:r>
            <a:r>
              <a:rPr lang="ru-RU" dirty="0">
                <a:solidFill>
                  <a:prstClr val="black"/>
                </a:solidFill>
              </a:rPr>
              <a:t> з боку в </a:t>
            </a:r>
            <a:r>
              <a:rPr lang="ru-RU" dirty="0" err="1">
                <a:solidFill>
                  <a:prstClr val="black"/>
                </a:solidFill>
              </a:rPr>
              <a:t>бік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44408" y="2852936"/>
            <a:ext cx="899592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372200" y="2996953"/>
            <a:ext cx="1872208" cy="7920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29589" y="980728"/>
            <a:ext cx="854579" cy="17281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427984" y="692695"/>
            <a:ext cx="899592" cy="4097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подлопаточный нерв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203848" y="404664"/>
            <a:ext cx="594015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788" y="116632"/>
            <a:ext cx="4246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Нижній сідничний нерв (</a:t>
            </a:r>
            <a:r>
              <a:rPr lang="ru-RU" b="1" i="1" dirty="0">
                <a:solidFill>
                  <a:srgbClr val="C00000"/>
                </a:solidFill>
              </a:rPr>
              <a:t>n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gluteus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inferior</a:t>
            </a:r>
            <a:r>
              <a:rPr lang="uk-UA" b="1" i="1" dirty="0" smtClean="0">
                <a:solidFill>
                  <a:srgbClr val="C00000"/>
                </a:solidFill>
              </a:rPr>
              <a:t>) </a:t>
            </a:r>
            <a:r>
              <a:rPr lang="uk-UA" b="1" i="1" dirty="0" smtClean="0"/>
              <a:t>- </a:t>
            </a:r>
            <a:r>
              <a:rPr lang="uk-UA" dirty="0" smtClean="0"/>
              <a:t>руховий </a:t>
            </a:r>
            <a:r>
              <a:rPr lang="uk-UA" dirty="0"/>
              <a:t>нерв, виходить з порожнини таза через </a:t>
            </a:r>
            <a:r>
              <a:rPr lang="uk-UA" dirty="0" err="1"/>
              <a:t>підгрушоподібний</a:t>
            </a:r>
            <a:r>
              <a:rPr lang="uk-UA" dirty="0"/>
              <a:t> отвір і розгалужується на гілки, що іннервують великий сідничний м’яз.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8188" y="1268761"/>
            <a:ext cx="899592" cy="3329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02299" y="1507801"/>
            <a:ext cx="1209861" cy="177718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1159" y="1525088"/>
            <a:ext cx="30220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Соромітний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pudendus</a:t>
            </a:r>
            <a:r>
              <a:rPr lang="uk-UA" b="1" i="1" dirty="0" smtClean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/>
              <a:t>- змішаний</a:t>
            </a:r>
            <a:r>
              <a:rPr lang="uk-UA" dirty="0"/>
              <a:t>, в його складі проходять рухові, чутливі та </a:t>
            </a:r>
            <a:r>
              <a:rPr lang="uk-UA" dirty="0" err="1"/>
              <a:t>передвузлові</a:t>
            </a:r>
            <a:r>
              <a:rPr lang="uk-UA" dirty="0"/>
              <a:t> парасимпатичні нервові волокна від крижового відділу спинного </a:t>
            </a:r>
            <a:r>
              <a:rPr lang="uk-UA" dirty="0" smtClean="0"/>
              <a:t>мозку. </a:t>
            </a:r>
            <a:r>
              <a:rPr lang="uk-UA" i="1" dirty="0"/>
              <a:t>Соромітний нерв </a:t>
            </a:r>
            <a:r>
              <a:rPr lang="uk-UA" dirty="0" smtClean="0"/>
              <a:t>виходить </a:t>
            </a:r>
            <a:r>
              <a:rPr lang="uk-UA" dirty="0"/>
              <a:t>з порожнини таза через </a:t>
            </a:r>
            <a:r>
              <a:rPr lang="uk-UA" dirty="0" err="1"/>
              <a:t>підгрушоподібний</a:t>
            </a:r>
            <a:r>
              <a:rPr lang="uk-UA" dirty="0"/>
              <a:t> отвір, </a:t>
            </a:r>
            <a:endParaRPr lang="uk-UA" dirty="0" smtClean="0"/>
          </a:p>
          <a:p>
            <a:r>
              <a:rPr lang="uk-UA" dirty="0" smtClean="0"/>
              <a:t>огинає </a:t>
            </a:r>
            <a:r>
              <a:rPr lang="uk-UA" dirty="0"/>
              <a:t>ззаду </a:t>
            </a:r>
            <a:r>
              <a:rPr lang="uk-UA" dirty="0" smtClean="0"/>
              <a:t>сідничну </a:t>
            </a:r>
            <a:r>
              <a:rPr lang="uk-UA" dirty="0"/>
              <a:t>ость і заходить знову в порожнину таза через малий </a:t>
            </a:r>
            <a:r>
              <a:rPr lang="uk-UA" dirty="0" smtClean="0"/>
              <a:t>сідничний </a:t>
            </a:r>
            <a:r>
              <a:rPr lang="uk-UA" dirty="0"/>
              <a:t>отвір, потрапляючи до </a:t>
            </a:r>
            <a:endParaRPr lang="uk-UA" dirty="0" smtClean="0"/>
          </a:p>
          <a:p>
            <a:r>
              <a:rPr lang="uk-UA" i="1" dirty="0" err="1" smtClean="0"/>
              <a:t>сідничо-відхідникової</a:t>
            </a:r>
            <a:r>
              <a:rPr lang="uk-UA" i="1" dirty="0" smtClean="0"/>
              <a:t> </a:t>
            </a:r>
            <a:r>
              <a:rPr lang="uk-UA" i="1" dirty="0"/>
              <a:t>ямки (</a:t>
            </a:r>
            <a:r>
              <a:rPr lang="ru-RU" i="1" dirty="0" err="1"/>
              <a:t>fossa</a:t>
            </a:r>
            <a:r>
              <a:rPr lang="ru-RU" i="1" dirty="0"/>
              <a:t> </a:t>
            </a:r>
            <a:r>
              <a:rPr lang="ru-RU" i="1" dirty="0" err="1"/>
              <a:t>ischioanalis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2229931"/>
            <a:ext cx="625914" cy="3329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549842" y="2424004"/>
            <a:ext cx="1209861" cy="10049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1159" y="5921419"/>
            <a:ext cx="3748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До виходу з порожнини таза від соромітного нерва відходять м’язові </a:t>
            </a:r>
            <a:r>
              <a:rPr lang="uk-UA" b="1" i="1" dirty="0" err="1">
                <a:solidFill>
                  <a:srgbClr val="C00000"/>
                </a:solidFill>
              </a:rPr>
              <a:t>м’язові</a:t>
            </a:r>
            <a:r>
              <a:rPr lang="uk-UA" b="1" i="1" dirty="0">
                <a:solidFill>
                  <a:srgbClr val="C00000"/>
                </a:solidFill>
              </a:rPr>
              <a:t> гілки (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uk-UA" b="1" i="1" dirty="0">
                <a:solidFill>
                  <a:srgbClr val="C00000"/>
                </a:solidFill>
              </a:rPr>
              <a:t>).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3" y="188640"/>
            <a:ext cx="5508104" cy="59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358" y="620688"/>
            <a:ext cx="3169710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По бічній стінці </a:t>
            </a:r>
            <a:r>
              <a:rPr lang="uk-UA" i="1" dirty="0" err="1"/>
              <a:t>сідничо-відхідникової</a:t>
            </a:r>
            <a:r>
              <a:rPr lang="uk-UA" i="1" dirty="0"/>
              <a:t> ямки </a:t>
            </a:r>
            <a:r>
              <a:rPr lang="uk-UA" dirty="0" smtClean="0"/>
              <a:t>соромітний </a:t>
            </a:r>
            <a:r>
              <a:rPr lang="uk-UA" dirty="0"/>
              <a:t>нерв досягає симфізу і переходить на спинку статевого члена (або клітора) у вигляді </a:t>
            </a:r>
            <a:r>
              <a:rPr lang="uk-UA" dirty="0" smtClean="0"/>
              <a:t>кінцевої </a:t>
            </a:r>
            <a:r>
              <a:rPr lang="uk-UA" dirty="0"/>
              <a:t>гілки – </a:t>
            </a:r>
            <a:r>
              <a:rPr lang="uk-UA" b="1" i="1" dirty="0"/>
              <a:t>дорсальний нерв статевого члена, </a:t>
            </a:r>
            <a:r>
              <a:rPr lang="uk-UA" dirty="0"/>
              <a:t>або </a:t>
            </a:r>
            <a:r>
              <a:rPr lang="uk-UA" b="1" i="1" dirty="0"/>
              <a:t>дорсальний нерв клітора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b="1" i="1" dirty="0" err="1"/>
              <a:t>dorsalis</a:t>
            </a:r>
            <a:r>
              <a:rPr lang="ru-RU" b="1" i="1" dirty="0"/>
              <a:t> </a:t>
            </a:r>
            <a:r>
              <a:rPr lang="ru-RU" b="1" i="1" dirty="0" err="1"/>
              <a:t>penis</a:t>
            </a:r>
            <a:r>
              <a:rPr lang="ru-RU" b="1" i="1" dirty="0"/>
              <a:t> </a:t>
            </a:r>
            <a:r>
              <a:rPr lang="ru-RU" b="1" i="1" dirty="0" err="1"/>
              <a:t>seu</a:t>
            </a:r>
            <a:r>
              <a:rPr lang="ru-RU" b="1" i="1" dirty="0"/>
              <a:t> n</a:t>
            </a:r>
            <a:r>
              <a:rPr lang="uk-UA" b="1" i="1" dirty="0"/>
              <a:t>. </a:t>
            </a:r>
            <a:r>
              <a:rPr lang="ru-RU" b="1" i="1" dirty="0" err="1"/>
              <a:t>dorsalis</a:t>
            </a:r>
            <a:r>
              <a:rPr lang="ru-RU" b="1" i="1" dirty="0"/>
              <a:t> </a:t>
            </a:r>
            <a:r>
              <a:rPr lang="ru-RU" b="1" i="1" dirty="0" err="1"/>
              <a:t>clitoridis</a:t>
            </a:r>
            <a:r>
              <a:rPr lang="uk-UA" b="1" i="1" dirty="0"/>
              <a:t>), </a:t>
            </a:r>
            <a:r>
              <a:rPr lang="uk-UA" dirty="0"/>
              <a:t>який іннервує печеристі тіла і шкіру статевого члена та </a:t>
            </a:r>
            <a:r>
              <a:rPr lang="ru-RU" i="1" dirty="0" err="1"/>
              <a:t>glans</a:t>
            </a:r>
            <a:r>
              <a:rPr lang="ru-RU" i="1" dirty="0"/>
              <a:t> </a:t>
            </a:r>
            <a:r>
              <a:rPr lang="ru-RU" i="1" dirty="0" err="1"/>
              <a:t>penis</a:t>
            </a:r>
            <a:r>
              <a:rPr lang="uk-UA" dirty="0"/>
              <a:t> (у жінок – шкіру великих та малих соромітних губ т</a:t>
            </a:r>
            <a:r>
              <a:rPr lang="ru-RU" dirty="0"/>
              <a:t>a</a:t>
            </a:r>
            <a:r>
              <a:rPr lang="uk-UA" dirty="0"/>
              <a:t> клітор), а також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transversus</a:t>
            </a:r>
            <a:r>
              <a:rPr lang="ru-RU" i="1" dirty="0"/>
              <a:t> </a:t>
            </a:r>
            <a:r>
              <a:rPr lang="ru-RU" i="1" dirty="0" err="1"/>
              <a:t>perinei</a:t>
            </a:r>
            <a:r>
              <a:rPr lang="ru-RU" i="1" dirty="0"/>
              <a:t> </a:t>
            </a:r>
            <a:r>
              <a:rPr lang="ru-RU" i="1" dirty="0" err="1"/>
              <a:t>profundus</a:t>
            </a:r>
            <a:r>
              <a:rPr lang="ru-RU" i="1" dirty="0"/>
              <a:t> </a:t>
            </a:r>
            <a:r>
              <a:rPr lang="uk-UA" dirty="0"/>
              <a:t>(добре виражений у чоловіків) та</a:t>
            </a:r>
            <a:r>
              <a:rPr lang="uk-UA" i="1" dirty="0"/>
              <a:t>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compressor</a:t>
            </a:r>
            <a:r>
              <a:rPr lang="ru-RU" i="1" dirty="0"/>
              <a:t> </a:t>
            </a:r>
            <a:r>
              <a:rPr lang="ru-RU" i="1" dirty="0" err="1"/>
              <a:t>urethrae</a:t>
            </a:r>
            <a:r>
              <a:rPr lang="uk-UA" i="1" dirty="0"/>
              <a:t>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444208" y="1070959"/>
            <a:ext cx="1440160" cy="16379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7884368" y="753671"/>
            <a:ext cx="899592" cy="3329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46" y="116632"/>
            <a:ext cx="5508104" cy="59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У </a:t>
            </a:r>
            <a:r>
              <a:rPr lang="uk-UA" u="sng" dirty="0" err="1"/>
              <a:t>сідничо-відхідниковій</a:t>
            </a:r>
            <a:r>
              <a:rPr lang="uk-UA" u="sng" dirty="0"/>
              <a:t> ямці соромітний нерв віддає такі гілки:</a:t>
            </a:r>
            <a:endParaRPr lang="ru-RU" dirty="0"/>
          </a:p>
          <a:p>
            <a:r>
              <a:rPr lang="uk-UA" dirty="0"/>
              <a:t>1</a:t>
            </a:r>
            <a:r>
              <a:rPr lang="uk-UA" dirty="0">
                <a:solidFill>
                  <a:srgbClr val="7030A0"/>
                </a:solidFill>
              </a:rPr>
              <a:t>) </a:t>
            </a:r>
            <a:r>
              <a:rPr lang="uk-UA" b="1" i="1" dirty="0">
                <a:solidFill>
                  <a:srgbClr val="7030A0"/>
                </a:solidFill>
              </a:rPr>
              <a:t>нижні відхідникові (прямокишкові) нерви, </a:t>
            </a:r>
            <a:r>
              <a:rPr lang="ru-RU" b="1" i="1" dirty="0" err="1">
                <a:solidFill>
                  <a:srgbClr val="7030A0"/>
                </a:solidFill>
              </a:rPr>
              <a:t>nn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anales</a:t>
            </a:r>
            <a:r>
              <a:rPr lang="uk-UA" b="1" i="1" dirty="0">
                <a:solidFill>
                  <a:srgbClr val="7030A0"/>
                </a:solidFill>
              </a:rPr>
              <a:t> (</a:t>
            </a:r>
            <a:r>
              <a:rPr lang="ru-RU" b="1" i="1" dirty="0" err="1">
                <a:solidFill>
                  <a:srgbClr val="7030A0"/>
                </a:solidFill>
              </a:rPr>
              <a:t>rectales</a:t>
            </a:r>
            <a:r>
              <a:rPr lang="uk-UA" b="1" i="1" dirty="0">
                <a:solidFill>
                  <a:srgbClr val="7030A0"/>
                </a:solidFill>
              </a:rPr>
              <a:t>) </a:t>
            </a:r>
            <a:r>
              <a:rPr lang="ru-RU" b="1" i="1" dirty="0" err="1">
                <a:solidFill>
                  <a:srgbClr val="7030A0"/>
                </a:solidFill>
              </a:rPr>
              <a:t>inferiores</a:t>
            </a:r>
            <a:r>
              <a:rPr lang="uk-UA" dirty="0"/>
              <a:t>, які йдуть до шкіри </a:t>
            </a:r>
            <a:r>
              <a:rPr lang="ru-RU" i="1" dirty="0" err="1"/>
              <a:t>anus</a:t>
            </a:r>
            <a:r>
              <a:rPr lang="ru-RU" i="1" dirty="0"/>
              <a:t> </a:t>
            </a:r>
            <a:r>
              <a:rPr lang="ru-RU" dirty="0"/>
              <a:t>i</a:t>
            </a:r>
            <a:r>
              <a:rPr lang="uk-UA" dirty="0"/>
              <a:t> до</a:t>
            </a:r>
            <a:r>
              <a:rPr lang="uk-UA" i="1" dirty="0"/>
              <a:t>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sphincter</a:t>
            </a:r>
            <a:r>
              <a:rPr lang="ru-RU" i="1" dirty="0"/>
              <a:t> </a:t>
            </a:r>
            <a:r>
              <a:rPr lang="ru-RU" i="1" dirty="0" err="1"/>
              <a:t>ani</a:t>
            </a:r>
            <a:r>
              <a:rPr lang="ru-RU" i="1" dirty="0"/>
              <a:t> </a:t>
            </a:r>
            <a:r>
              <a:rPr lang="ru-RU" i="1" dirty="0" err="1"/>
              <a:t>externus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2) </a:t>
            </a:r>
            <a:r>
              <a:rPr lang="uk-UA" b="1" i="1" dirty="0" err="1">
                <a:solidFill>
                  <a:srgbClr val="7030A0"/>
                </a:solidFill>
              </a:rPr>
              <a:t>промежинні</a:t>
            </a:r>
            <a:r>
              <a:rPr lang="uk-UA" b="1" i="1" dirty="0">
                <a:solidFill>
                  <a:srgbClr val="7030A0"/>
                </a:solidFill>
              </a:rPr>
              <a:t> нерви (</a:t>
            </a:r>
            <a:r>
              <a:rPr lang="ru-RU" b="1" i="1" dirty="0" err="1">
                <a:solidFill>
                  <a:srgbClr val="7030A0"/>
                </a:solidFill>
              </a:rPr>
              <a:t>nn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perineales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/>
              <a:t> іннервують м’язи промежини </a:t>
            </a:r>
            <a:r>
              <a:rPr lang="uk-UA" i="1" dirty="0"/>
              <a:t>(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transversus</a:t>
            </a:r>
            <a:r>
              <a:rPr lang="ru-RU" i="1" dirty="0"/>
              <a:t> </a:t>
            </a:r>
            <a:r>
              <a:rPr lang="ru-RU" i="1" dirty="0" err="1"/>
              <a:t>perinei</a:t>
            </a:r>
            <a:r>
              <a:rPr lang="ru-RU" i="1" dirty="0"/>
              <a:t> </a:t>
            </a:r>
            <a:r>
              <a:rPr lang="ru-RU" i="1" dirty="0" err="1"/>
              <a:t>superficialis</a:t>
            </a:r>
            <a:r>
              <a:rPr lang="uk-UA" i="1" dirty="0"/>
              <a:t>,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bulbocavernosus</a:t>
            </a:r>
            <a:r>
              <a:rPr lang="uk-UA" i="1" dirty="0"/>
              <a:t>,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ischiocavernosus</a:t>
            </a:r>
            <a:r>
              <a:rPr lang="uk-UA" i="1" dirty="0"/>
              <a:t>)</a:t>
            </a:r>
            <a:r>
              <a:rPr lang="uk-UA" dirty="0"/>
              <a:t> та йдуть до шкіри промежини і калитки (у чоловіків) у вигляді </a:t>
            </a:r>
            <a:r>
              <a:rPr lang="uk-UA" b="1" i="1" dirty="0">
                <a:solidFill>
                  <a:srgbClr val="0070C0"/>
                </a:solidFill>
              </a:rPr>
              <a:t>задніх калиткових нервів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scrotales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posteriores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/>
              <a:t>та </a:t>
            </a:r>
            <a:r>
              <a:rPr lang="uk-UA" dirty="0" smtClean="0"/>
              <a:t>до великих </a:t>
            </a:r>
            <a:r>
              <a:rPr lang="uk-UA" dirty="0"/>
              <a:t>соромітних губ (у жінок) у вигляді </a:t>
            </a:r>
            <a:r>
              <a:rPr lang="uk-UA" b="1" i="1" dirty="0">
                <a:solidFill>
                  <a:srgbClr val="0070C0"/>
                </a:solidFill>
              </a:rPr>
              <a:t>задніх губних нервів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labiales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posteriores</a:t>
            </a:r>
            <a:r>
              <a:rPr lang="uk-UA" b="1" i="1" dirty="0">
                <a:solidFill>
                  <a:srgbClr val="0070C0"/>
                </a:solidFill>
              </a:rPr>
              <a:t>).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4869160"/>
            <a:ext cx="1296144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860032" y="3861048"/>
            <a:ext cx="432048" cy="10081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779912" y="332656"/>
            <a:ext cx="1296144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860032" y="692696"/>
            <a:ext cx="648072" cy="21602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721295"/>
            <a:ext cx="648072" cy="220364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436676" y="98552"/>
            <a:ext cx="1296144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364088" y="345167"/>
            <a:ext cx="119892" cy="142764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" y="0"/>
            <a:ext cx="6523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707904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Схема утворення попереково-крижового сплетення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0745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ояснично-крестцово-копчиковое сплетение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1" b="20476"/>
          <a:stretch/>
        </p:blipFill>
        <p:spPr bwMode="auto">
          <a:xfrm>
            <a:off x="496823" y="260648"/>
            <a:ext cx="80648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подлопаточный нерв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347864" y="404664"/>
            <a:ext cx="579613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3553"/>
            <a:ext cx="33123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Довгі гілки крижового сплетення:</a:t>
            </a:r>
            <a:endParaRPr lang="ru-RU" dirty="0" smtClean="0"/>
          </a:p>
          <a:p>
            <a:r>
              <a:rPr lang="uk-UA" b="1" i="1" dirty="0" smtClean="0">
                <a:solidFill>
                  <a:srgbClr val="0070C0"/>
                </a:solidFill>
              </a:rPr>
              <a:t>Задній шкірний нерв стегна (</a:t>
            </a:r>
            <a:r>
              <a:rPr lang="ru-RU" b="1" i="1" dirty="0" smtClean="0">
                <a:solidFill>
                  <a:srgbClr val="0070C0"/>
                </a:solidFill>
              </a:rPr>
              <a:t>n</a:t>
            </a:r>
            <a:r>
              <a:rPr lang="uk-UA" b="1" i="1" dirty="0" smtClean="0">
                <a:solidFill>
                  <a:srgbClr val="0070C0"/>
                </a:solidFill>
              </a:rPr>
              <a:t>. </a:t>
            </a:r>
            <a:r>
              <a:rPr lang="ru-RU" b="1" i="1" dirty="0" err="1" smtClean="0">
                <a:solidFill>
                  <a:srgbClr val="0070C0"/>
                </a:solidFill>
              </a:rPr>
              <a:t>cutaneus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femoris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posterior</a:t>
            </a:r>
            <a:r>
              <a:rPr lang="uk-UA" b="1" i="1" dirty="0" smtClean="0">
                <a:solidFill>
                  <a:srgbClr val="0070C0"/>
                </a:solidFill>
              </a:rPr>
              <a:t>)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smtClean="0"/>
              <a:t>- чутливий нерв, виходить з порожнини таза через </a:t>
            </a:r>
            <a:r>
              <a:rPr lang="uk-UA" dirty="0" err="1" smtClean="0"/>
              <a:t>підгрушоподібний</a:t>
            </a:r>
            <a:r>
              <a:rPr lang="uk-UA" dirty="0" smtClean="0"/>
              <a:t> отвір з-під нижнього краю великого сідничного м’яза, спускається під широкою фасцією між </a:t>
            </a:r>
            <a:r>
              <a:rPr lang="ru-RU" i="1" dirty="0" smtClean="0"/>
              <a:t>m</a:t>
            </a:r>
            <a:r>
              <a:rPr lang="uk-UA" i="1" dirty="0" smtClean="0"/>
              <a:t>. </a:t>
            </a:r>
            <a:r>
              <a:rPr lang="ru-RU" i="1" dirty="0" err="1" smtClean="0"/>
              <a:t>semitendinosus</a:t>
            </a:r>
            <a:r>
              <a:rPr lang="ru-RU" i="1" dirty="0" smtClean="0"/>
              <a:t> </a:t>
            </a:r>
            <a:r>
              <a:rPr lang="ru-RU" i="1" dirty="0" err="1" smtClean="0"/>
              <a:t>et</a:t>
            </a:r>
            <a:r>
              <a:rPr lang="ru-RU" i="1" dirty="0" smtClean="0"/>
              <a:t> m</a:t>
            </a:r>
            <a:r>
              <a:rPr lang="uk-UA" i="1" dirty="0" smtClean="0"/>
              <a:t>. </a:t>
            </a:r>
            <a:r>
              <a:rPr lang="ru-RU" i="1" dirty="0" err="1" smtClean="0"/>
              <a:t>biceps</a:t>
            </a:r>
            <a:r>
              <a:rPr lang="ru-RU" i="1" dirty="0" smtClean="0"/>
              <a:t> </a:t>
            </a:r>
            <a:r>
              <a:rPr lang="ru-RU" i="1" dirty="0" err="1" smtClean="0"/>
              <a:t>femoris</a:t>
            </a:r>
            <a:r>
              <a:rPr lang="uk-UA" dirty="0" smtClean="0"/>
              <a:t> і своїми кінцевими гілками розгалужується у шкірі задньої поверхні стегна до підколінної ямки включно. </a:t>
            </a:r>
          </a:p>
          <a:p>
            <a:r>
              <a:rPr lang="uk-UA" dirty="0" smtClean="0"/>
              <a:t>До шкіри </a:t>
            </a:r>
            <a:r>
              <a:rPr lang="ru-RU" i="1" dirty="0" err="1" smtClean="0"/>
              <a:t>regio</a:t>
            </a:r>
            <a:r>
              <a:rPr lang="ru-RU" i="1" dirty="0" smtClean="0"/>
              <a:t> </a:t>
            </a:r>
            <a:r>
              <a:rPr lang="ru-RU" i="1" dirty="0" err="1" smtClean="0"/>
              <a:t>glutealis</a:t>
            </a:r>
            <a:r>
              <a:rPr lang="uk-UA" dirty="0" smtClean="0"/>
              <a:t> задній шкірний нерв стегна віддає 2-3 </a:t>
            </a:r>
            <a:r>
              <a:rPr lang="uk-UA" b="1" i="1" dirty="0" smtClean="0">
                <a:solidFill>
                  <a:srgbClr val="0070C0"/>
                </a:solidFill>
              </a:rPr>
              <a:t>нижніх нерви сідниці (</a:t>
            </a:r>
            <a:r>
              <a:rPr lang="ru-RU" b="1" i="1" dirty="0" err="1" smtClean="0">
                <a:solidFill>
                  <a:srgbClr val="0070C0"/>
                </a:solidFill>
              </a:rPr>
              <a:t>nn</a:t>
            </a:r>
            <a:r>
              <a:rPr lang="uk-UA" b="1" i="1" dirty="0" smtClean="0">
                <a:solidFill>
                  <a:srgbClr val="0070C0"/>
                </a:solidFill>
              </a:rPr>
              <a:t>. </a:t>
            </a:r>
            <a:r>
              <a:rPr lang="ru-RU" b="1" i="1" dirty="0" err="1" smtClean="0">
                <a:solidFill>
                  <a:srgbClr val="0070C0"/>
                </a:solidFill>
              </a:rPr>
              <a:t>clunium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inferiores</a:t>
            </a:r>
            <a:r>
              <a:rPr lang="uk-UA" b="1" i="1" dirty="0" smtClean="0">
                <a:solidFill>
                  <a:srgbClr val="0070C0"/>
                </a:solidFill>
              </a:rPr>
              <a:t>),</a:t>
            </a:r>
            <a:r>
              <a:rPr lang="uk-UA" dirty="0" smtClean="0"/>
              <a:t> які виходять з-під нижнього краю великого сідничного м’яза. До шкіри промежини </a:t>
            </a:r>
            <a:r>
              <a:rPr lang="ru-RU" i="1" dirty="0" smtClean="0"/>
              <a:t>n</a:t>
            </a:r>
            <a:r>
              <a:rPr lang="uk-UA" i="1" dirty="0" smtClean="0"/>
              <a:t>. </a:t>
            </a:r>
            <a:r>
              <a:rPr lang="ru-RU" i="1" dirty="0" err="1" smtClean="0"/>
              <a:t>cutaneus</a:t>
            </a:r>
            <a:r>
              <a:rPr lang="ru-RU" i="1" dirty="0" smtClean="0"/>
              <a:t> </a:t>
            </a:r>
            <a:r>
              <a:rPr lang="ru-RU" i="1" dirty="0" err="1" smtClean="0"/>
              <a:t>femoris</a:t>
            </a:r>
            <a:r>
              <a:rPr lang="ru-RU" i="1" dirty="0" smtClean="0"/>
              <a:t> </a:t>
            </a:r>
            <a:r>
              <a:rPr lang="ru-RU" i="1" dirty="0" err="1" smtClean="0"/>
              <a:t>posterior</a:t>
            </a:r>
            <a:r>
              <a:rPr lang="uk-UA" dirty="0" smtClean="0"/>
              <a:t> віддає </a:t>
            </a:r>
            <a:r>
              <a:rPr lang="uk-UA" b="1" i="1" dirty="0" err="1" smtClean="0">
                <a:solidFill>
                  <a:srgbClr val="0070C0"/>
                </a:solidFill>
              </a:rPr>
              <a:t>промежинні</a:t>
            </a:r>
            <a:r>
              <a:rPr lang="uk-UA" b="1" i="1" dirty="0" smtClean="0">
                <a:solidFill>
                  <a:srgbClr val="0070C0"/>
                </a:solidFill>
              </a:rPr>
              <a:t> гілки (</a:t>
            </a:r>
            <a:r>
              <a:rPr lang="ru-RU" b="1" i="1" dirty="0" err="1" smtClean="0">
                <a:solidFill>
                  <a:srgbClr val="0070C0"/>
                </a:solidFill>
              </a:rPr>
              <a:t>rr</a:t>
            </a:r>
            <a:r>
              <a:rPr lang="uk-UA" b="1" i="1" dirty="0" smtClean="0">
                <a:solidFill>
                  <a:srgbClr val="0070C0"/>
                </a:solidFill>
              </a:rPr>
              <a:t>. </a:t>
            </a:r>
            <a:r>
              <a:rPr lang="ru-RU" b="1" i="1" dirty="0" err="1" smtClean="0">
                <a:solidFill>
                  <a:srgbClr val="0070C0"/>
                </a:solidFill>
              </a:rPr>
              <a:t>perinealis</a:t>
            </a:r>
            <a:r>
              <a:rPr lang="uk-UA" b="1" i="1" dirty="0" smtClean="0">
                <a:solidFill>
                  <a:srgbClr val="0070C0"/>
                </a:solidFill>
              </a:rPr>
              <a:t>)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6165304"/>
            <a:ext cx="1296144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084168" y="4437112"/>
            <a:ext cx="647926" cy="17281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316688" y="5877272"/>
            <a:ext cx="1296144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300192" y="4149225"/>
            <a:ext cx="1080120" cy="17281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491880" y="5373216"/>
            <a:ext cx="1008112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499992" y="5157192"/>
            <a:ext cx="648072" cy="5040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63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51" y="168488"/>
            <a:ext cx="478802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42" y="188640"/>
            <a:ext cx="4295034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7030A0"/>
                </a:solidFill>
              </a:rPr>
              <a:t>Сідничий</a:t>
            </a:r>
            <a:r>
              <a:rPr lang="uk-UA" b="1" i="1" dirty="0">
                <a:solidFill>
                  <a:srgbClr val="7030A0"/>
                </a:solidFill>
              </a:rPr>
              <a:t>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ischiadicus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/>
              <a:t>– </a:t>
            </a:r>
            <a:r>
              <a:rPr lang="uk-UA" dirty="0"/>
              <a:t>змішаний, найбільший нерв за довжиною і діаметром у тілі людини. </a:t>
            </a:r>
            <a:r>
              <a:rPr lang="uk-UA" dirty="0" smtClean="0"/>
              <a:t>Виходить </a:t>
            </a:r>
            <a:r>
              <a:rPr lang="uk-UA" dirty="0"/>
              <a:t>з порожнини таза через </a:t>
            </a:r>
            <a:r>
              <a:rPr lang="uk-UA" dirty="0" err="1"/>
              <a:t>підгрушоподібний</a:t>
            </a:r>
            <a:r>
              <a:rPr lang="uk-UA" dirty="0"/>
              <a:t> отвір, проходить по задній поверхні </a:t>
            </a:r>
            <a:r>
              <a:rPr lang="uk-UA" dirty="0" err="1"/>
              <a:t>близнюкових</a:t>
            </a:r>
            <a:r>
              <a:rPr lang="uk-UA" dirty="0"/>
              <a:t> м’язів, внутрішнього </a:t>
            </a:r>
            <a:r>
              <a:rPr lang="uk-UA" dirty="0" err="1"/>
              <a:t>затульного</a:t>
            </a:r>
            <a:r>
              <a:rPr lang="uk-UA" dirty="0"/>
              <a:t> і квадратного м’яза </a:t>
            </a:r>
            <a:r>
              <a:rPr lang="uk-UA" dirty="0" smtClean="0"/>
              <a:t>стегна, проходить </a:t>
            </a:r>
            <a:r>
              <a:rPr lang="uk-UA" dirty="0"/>
              <a:t>під великим сідничним м’язом і переходить на </a:t>
            </a:r>
            <a:r>
              <a:rPr lang="uk-UA" dirty="0" smtClean="0"/>
              <a:t>стегно. Далі нерв </a:t>
            </a:r>
            <a:r>
              <a:rPr lang="uk-UA" dirty="0"/>
              <a:t>спускається вниз між </a:t>
            </a:r>
            <a:r>
              <a:rPr lang="uk-UA" dirty="0" err="1"/>
              <a:t>півперетинчастим</a:t>
            </a:r>
            <a:r>
              <a:rPr lang="uk-UA" dirty="0"/>
              <a:t> м’язом та двоголовим м’язом </a:t>
            </a:r>
            <a:r>
              <a:rPr lang="uk-UA" dirty="0" smtClean="0"/>
              <a:t>стегна </a:t>
            </a:r>
            <a:r>
              <a:rPr lang="uk-UA" dirty="0"/>
              <a:t>до підколінної ямки, де розгалужується на дві гілки: великогомілковий нерв і загальний малогомілковий нерв.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шляху до підколінної ямки </a:t>
            </a:r>
            <a:r>
              <a:rPr lang="ru-RU" i="1" dirty="0"/>
              <a:t>n</a:t>
            </a:r>
            <a:r>
              <a:rPr lang="uk-UA" i="1" dirty="0"/>
              <a:t>. </a:t>
            </a:r>
            <a:r>
              <a:rPr lang="ru-RU" i="1" dirty="0" err="1"/>
              <a:t>ischiadicus</a:t>
            </a:r>
            <a:r>
              <a:rPr lang="uk-UA" dirty="0"/>
              <a:t> віддає </a:t>
            </a:r>
            <a:r>
              <a:rPr lang="uk-UA" b="1" i="1" dirty="0">
                <a:solidFill>
                  <a:srgbClr val="C00000"/>
                </a:solidFill>
              </a:rPr>
              <a:t>м’язові гілки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до внутрішнього </a:t>
            </a:r>
            <a:r>
              <a:rPr lang="uk-UA" dirty="0" err="1"/>
              <a:t>затульного</a:t>
            </a:r>
            <a:r>
              <a:rPr lang="uk-UA" dirty="0"/>
              <a:t> м’яза, верхнього і нижнього </a:t>
            </a:r>
            <a:r>
              <a:rPr lang="uk-UA" dirty="0" err="1"/>
              <a:t>близнюкових</a:t>
            </a:r>
            <a:r>
              <a:rPr lang="uk-UA" dirty="0"/>
              <a:t> м’язів, великого привідного м’яза, до капсули кульшового суглоба і до задньої групи м’язів стегна </a:t>
            </a:r>
            <a:r>
              <a:rPr lang="uk-UA" dirty="0" smtClean="0"/>
              <a:t>(окрім короткої </a:t>
            </a:r>
            <a:r>
              <a:rPr lang="uk-UA" dirty="0"/>
              <a:t>головки двоголового м’яза стегна, яку іннервує загальний малогомілковий нерв).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0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7958"/>
            <a:ext cx="4032448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7030A0"/>
                </a:solidFill>
              </a:rPr>
              <a:t>Великогомілковий нерв (</a:t>
            </a:r>
            <a:r>
              <a:rPr lang="ru-RU" sz="2000" b="1" i="1" dirty="0">
                <a:solidFill>
                  <a:srgbClr val="7030A0"/>
                </a:solidFill>
              </a:rPr>
              <a:t>n</a:t>
            </a:r>
            <a:r>
              <a:rPr lang="uk-UA" sz="2000" b="1" i="1" dirty="0">
                <a:solidFill>
                  <a:srgbClr val="7030A0"/>
                </a:solidFill>
              </a:rPr>
              <a:t>. </a:t>
            </a:r>
            <a:r>
              <a:rPr lang="ru-RU" sz="2000" b="1" i="1" dirty="0" err="1">
                <a:solidFill>
                  <a:srgbClr val="7030A0"/>
                </a:solidFill>
              </a:rPr>
              <a:t>tibialis</a:t>
            </a:r>
            <a:r>
              <a:rPr lang="uk-UA" sz="2000" b="1" i="1" dirty="0">
                <a:solidFill>
                  <a:srgbClr val="7030A0"/>
                </a:solidFill>
              </a:rPr>
              <a:t>)</a:t>
            </a:r>
            <a:r>
              <a:rPr lang="uk-UA" sz="2000" dirty="0">
                <a:solidFill>
                  <a:srgbClr val="7030A0"/>
                </a:solidFill>
              </a:rPr>
              <a:t> </a:t>
            </a:r>
            <a:r>
              <a:rPr lang="uk-UA" sz="2000" dirty="0" smtClean="0"/>
              <a:t>– </a:t>
            </a:r>
            <a:r>
              <a:rPr lang="uk-UA" sz="2000" dirty="0"/>
              <a:t>змішаний, проходить посередині підколінної ямки, розташовуючись позаду підколінної вени і підколінної артерії.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i="1" dirty="0"/>
              <a:t>n. </a:t>
            </a:r>
            <a:r>
              <a:rPr lang="ru-RU" sz="2000" i="1" dirty="0" err="1"/>
              <a:t>tibialis</a:t>
            </a:r>
            <a:r>
              <a:rPr lang="ru-RU" sz="2000" dirty="0"/>
              <a:t> проходить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сухожилковою</a:t>
            </a:r>
            <a:r>
              <a:rPr lang="ru-RU" sz="2000" dirty="0"/>
              <a:t> дугою </a:t>
            </a:r>
            <a:r>
              <a:rPr lang="ru-RU" sz="2000" dirty="0" err="1"/>
              <a:t>камбалоподібного</a:t>
            </a:r>
            <a:r>
              <a:rPr lang="ru-RU" sz="2000" dirty="0"/>
              <a:t> </a:t>
            </a:r>
            <a:r>
              <a:rPr lang="ru-RU" sz="2000" dirty="0" err="1"/>
              <a:t>м’яза</a:t>
            </a:r>
            <a:r>
              <a:rPr lang="ru-RU" sz="2000" dirty="0"/>
              <a:t> у </a:t>
            </a:r>
            <a:r>
              <a:rPr lang="ru-RU" sz="2000" dirty="0" err="1"/>
              <a:t>гомілково-підколінний</a:t>
            </a:r>
            <a:r>
              <a:rPr lang="ru-RU" sz="2000" dirty="0"/>
              <a:t> канал. У </a:t>
            </a:r>
            <a:r>
              <a:rPr lang="ru-RU" sz="2000" dirty="0" err="1"/>
              <a:t>каналі</a:t>
            </a:r>
            <a:r>
              <a:rPr lang="ru-RU" sz="2000" dirty="0"/>
              <a:t> </a:t>
            </a:r>
            <a:r>
              <a:rPr lang="ru-RU" sz="2000" i="1" dirty="0"/>
              <a:t>n. </a:t>
            </a:r>
            <a:r>
              <a:rPr lang="ru-RU" sz="2000" i="1" dirty="0" err="1"/>
              <a:t>tibialis</a:t>
            </a:r>
            <a:r>
              <a:rPr lang="ru-RU" sz="2000" dirty="0"/>
              <a:t> </a:t>
            </a:r>
            <a:r>
              <a:rPr lang="ru-RU" sz="2000" dirty="0" err="1"/>
              <a:t>спускається</a:t>
            </a:r>
            <a:r>
              <a:rPr lang="ru-RU" sz="2000" dirty="0"/>
              <a:t> до </a:t>
            </a:r>
            <a:r>
              <a:rPr lang="ru-RU" sz="2000" dirty="0" err="1"/>
              <a:t>нижнього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отвору</a:t>
            </a:r>
            <a:r>
              <a:rPr lang="ru-RU" sz="2000" dirty="0"/>
              <a:t>, </a:t>
            </a:r>
            <a:r>
              <a:rPr lang="ru-RU" sz="2000" dirty="0" err="1"/>
              <a:t>лягає</a:t>
            </a:r>
            <a:r>
              <a:rPr lang="ru-RU" sz="2000" dirty="0"/>
              <a:t> </a:t>
            </a:r>
            <a:r>
              <a:rPr lang="ru-RU" sz="2000" dirty="0" err="1"/>
              <a:t>позаду</a:t>
            </a:r>
            <a:r>
              <a:rPr lang="ru-RU" sz="2000" dirty="0"/>
              <a:t> </a:t>
            </a:r>
            <a:r>
              <a:rPr lang="ru-RU" sz="2000" dirty="0" err="1"/>
              <a:t>присередньої</a:t>
            </a:r>
            <a:r>
              <a:rPr lang="ru-RU" sz="2000" dirty="0"/>
              <a:t> </a:t>
            </a:r>
            <a:r>
              <a:rPr lang="ru-RU" sz="2000" dirty="0" err="1"/>
              <a:t>кісточки</a:t>
            </a:r>
            <a:r>
              <a:rPr lang="ru-RU" sz="2000" dirty="0"/>
              <a:t>, </a:t>
            </a:r>
            <a:r>
              <a:rPr lang="ru-RU" sz="2000" dirty="0" err="1"/>
              <a:t>огинає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, </a:t>
            </a:r>
            <a:r>
              <a:rPr lang="ru-RU" sz="2000" dirty="0" err="1"/>
              <a:t>пройшовши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тримачем</a:t>
            </a:r>
            <a:r>
              <a:rPr lang="ru-RU" sz="2000" dirty="0"/>
              <a:t> </a:t>
            </a:r>
            <a:r>
              <a:rPr lang="ru-RU" sz="2000" dirty="0" err="1"/>
              <a:t>м’язів</a:t>
            </a:r>
            <a:r>
              <a:rPr lang="ru-RU" sz="2000" dirty="0"/>
              <a:t> </a:t>
            </a:r>
            <a:r>
              <a:rPr lang="ru-RU" sz="2000" dirty="0" err="1"/>
              <a:t>згиначів</a:t>
            </a:r>
            <a:r>
              <a:rPr lang="ru-RU" sz="2000" dirty="0"/>
              <a:t>, і </a:t>
            </a:r>
            <a:r>
              <a:rPr lang="ru-RU" sz="2000" dirty="0" err="1"/>
              <a:t>розгалужується</a:t>
            </a:r>
            <a:r>
              <a:rPr lang="ru-RU" sz="2000" dirty="0"/>
              <a:t> на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uk-UA" sz="2000" dirty="0"/>
              <a:t>кінцеві </a:t>
            </a:r>
            <a:r>
              <a:rPr lang="ru-RU" sz="2000" dirty="0" err="1"/>
              <a:t>гілки</a:t>
            </a:r>
            <a:r>
              <a:rPr lang="ru-RU" sz="2000" dirty="0"/>
              <a:t> – </a:t>
            </a:r>
            <a:r>
              <a:rPr lang="ru-RU" sz="2000" dirty="0" err="1"/>
              <a:t>присередній</a:t>
            </a:r>
            <a:r>
              <a:rPr lang="ru-RU" sz="2000" dirty="0"/>
              <a:t> та </a:t>
            </a:r>
            <a:r>
              <a:rPr lang="ru-RU" sz="2000" dirty="0" err="1"/>
              <a:t>бічний</a:t>
            </a:r>
            <a:r>
              <a:rPr lang="ru-RU" sz="2000" dirty="0"/>
              <a:t> </a:t>
            </a:r>
            <a:r>
              <a:rPr lang="ru-RU" sz="2000" dirty="0" err="1"/>
              <a:t>підошвові</a:t>
            </a:r>
            <a:r>
              <a:rPr lang="ru-RU" sz="2000" dirty="0"/>
              <a:t> </a:t>
            </a:r>
            <a:r>
              <a:rPr lang="ru-RU" sz="2000" dirty="0" err="1"/>
              <a:t>нерви</a:t>
            </a:r>
            <a:r>
              <a:rPr lang="ru-RU" sz="2000" dirty="0"/>
              <a:t>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підколінній</a:t>
            </a:r>
            <a:r>
              <a:rPr lang="ru-RU" sz="2000" dirty="0"/>
              <a:t> </a:t>
            </a:r>
            <a:r>
              <a:rPr lang="ru-RU" sz="2000" dirty="0" err="1"/>
              <a:t>ямці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i="1" dirty="0"/>
              <a:t>n. </a:t>
            </a:r>
            <a:r>
              <a:rPr lang="ru-RU" sz="2000" i="1" dirty="0" err="1"/>
              <a:t>tibialis</a:t>
            </a:r>
            <a:r>
              <a:rPr lang="ru-RU" sz="2000" dirty="0"/>
              <a:t> </a:t>
            </a:r>
            <a:r>
              <a:rPr lang="ru-RU" sz="2000" dirty="0" err="1"/>
              <a:t>відходять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м’язові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гілки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до </a:t>
            </a:r>
            <a:r>
              <a:rPr lang="ru-RU" sz="2000" dirty="0" err="1"/>
              <a:t>м’язів</a:t>
            </a:r>
            <a:r>
              <a:rPr lang="ru-RU" sz="2000" dirty="0"/>
              <a:t> </a:t>
            </a:r>
            <a:r>
              <a:rPr lang="ru-RU" sz="2000" dirty="0" err="1"/>
              <a:t>поверхневої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згиначів</a:t>
            </a:r>
            <a:r>
              <a:rPr lang="ru-RU" sz="2000" dirty="0"/>
              <a:t> </a:t>
            </a:r>
            <a:r>
              <a:rPr lang="ru-RU" sz="2000" dirty="0" err="1"/>
              <a:t>гомілки</a:t>
            </a:r>
            <a:r>
              <a:rPr lang="uk-UA" sz="2000" dirty="0"/>
              <a:t> і </a:t>
            </a:r>
            <a:r>
              <a:rPr lang="uk-UA" sz="2000" b="1" i="1" dirty="0">
                <a:solidFill>
                  <a:srgbClr val="0070C0"/>
                </a:solidFill>
              </a:rPr>
              <a:t>чутливі гілки </a:t>
            </a:r>
            <a:r>
              <a:rPr lang="uk-UA" sz="2000" dirty="0"/>
              <a:t>до</a:t>
            </a:r>
            <a:r>
              <a:rPr lang="ru-RU" sz="2000" dirty="0"/>
              <a:t> </a:t>
            </a:r>
            <a:r>
              <a:rPr lang="ru-RU" sz="2000" dirty="0" err="1"/>
              <a:t>колінного</a:t>
            </a:r>
            <a:r>
              <a:rPr lang="ru-RU" sz="2000" dirty="0"/>
              <a:t> </a:t>
            </a:r>
            <a:r>
              <a:rPr lang="ru-RU" sz="2000" dirty="0" err="1"/>
              <a:t>суглоба</a:t>
            </a:r>
            <a:r>
              <a:rPr lang="ru-RU" sz="2000" dirty="0"/>
              <a:t>, </a:t>
            </a:r>
            <a:r>
              <a:rPr lang="ru-RU" sz="2000" dirty="0" err="1"/>
              <a:t>міжкістковий</a:t>
            </a:r>
            <a:r>
              <a:rPr lang="ru-RU" sz="2000" dirty="0"/>
              <a:t> нерв </a:t>
            </a:r>
            <a:r>
              <a:rPr lang="ru-RU" sz="2000" dirty="0" err="1"/>
              <a:t>гомілки</a:t>
            </a:r>
            <a:r>
              <a:rPr lang="ru-RU" sz="2000" dirty="0"/>
              <a:t> </a:t>
            </a:r>
            <a:r>
              <a:rPr lang="uk-UA" sz="2000" dirty="0"/>
              <a:t>і </a:t>
            </a:r>
            <a:r>
              <a:rPr lang="ru-RU" sz="2000" dirty="0" err="1"/>
              <a:t>присередній</a:t>
            </a:r>
            <a:r>
              <a:rPr lang="ru-RU" sz="2000" dirty="0"/>
              <a:t> </a:t>
            </a:r>
            <a:r>
              <a:rPr lang="ru-RU" sz="2000" dirty="0" err="1"/>
              <a:t>шкірний</a:t>
            </a:r>
            <a:r>
              <a:rPr lang="ru-RU" sz="2000" dirty="0"/>
              <a:t> нерв литки.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5473"/>
            <a:ext cx="3600400" cy="65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36" y="0"/>
            <a:ext cx="5238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71" y="1467773"/>
            <a:ext cx="43927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>
                <a:solidFill>
                  <a:srgbClr val="00B0F0"/>
                </a:solidFill>
              </a:rPr>
              <a:t>Присередній</a:t>
            </a:r>
            <a:r>
              <a:rPr lang="uk-UA" b="1" i="1" dirty="0" smtClean="0">
                <a:solidFill>
                  <a:srgbClr val="00B0F0"/>
                </a:solidFill>
              </a:rPr>
              <a:t> </a:t>
            </a:r>
            <a:r>
              <a:rPr lang="uk-UA" b="1" i="1" dirty="0">
                <a:solidFill>
                  <a:srgbClr val="00B0F0"/>
                </a:solidFill>
              </a:rPr>
              <a:t>шкірний нерв литки (</a:t>
            </a:r>
            <a:r>
              <a:rPr lang="ru-RU" b="1" i="1" dirty="0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cutaneus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surae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medialis</a:t>
            </a:r>
            <a:r>
              <a:rPr lang="uk-UA" b="1" i="1" dirty="0">
                <a:solidFill>
                  <a:srgbClr val="00B0F0"/>
                </a:solidFill>
              </a:rPr>
              <a:t>)</a:t>
            </a:r>
            <a:r>
              <a:rPr lang="uk-UA" dirty="0"/>
              <a:t> йде під </a:t>
            </a:r>
            <a:r>
              <a:rPr lang="ru-RU" i="1" dirty="0" err="1"/>
              <a:t>fascia</a:t>
            </a:r>
            <a:r>
              <a:rPr lang="ru-RU" i="1" dirty="0"/>
              <a:t> </a:t>
            </a:r>
            <a:r>
              <a:rPr lang="ru-RU" i="1" dirty="0" err="1"/>
              <a:t>cruris</a:t>
            </a:r>
            <a:r>
              <a:rPr lang="uk-UA" dirty="0"/>
              <a:t> у борозні між </a:t>
            </a:r>
            <a:r>
              <a:rPr lang="uk-UA" dirty="0" err="1" smtClean="0"/>
              <a:t>присередньою</a:t>
            </a:r>
            <a:r>
              <a:rPr lang="uk-UA" dirty="0" smtClean="0"/>
              <a:t> </a:t>
            </a:r>
            <a:r>
              <a:rPr lang="uk-UA" dirty="0"/>
              <a:t>та </a:t>
            </a:r>
            <a:r>
              <a:rPr lang="uk-UA" dirty="0" smtClean="0"/>
              <a:t>бічною головками </a:t>
            </a:r>
            <a:r>
              <a:rPr lang="uk-UA" dirty="0"/>
              <a:t>литкового </a:t>
            </a:r>
            <a:r>
              <a:rPr lang="uk-UA" dirty="0" smtClean="0"/>
              <a:t>м’яза. </a:t>
            </a:r>
            <a:r>
              <a:rPr lang="uk-UA" dirty="0"/>
              <a:t>Пронизуючи фасцію в нижній третині гомілки, </a:t>
            </a:r>
            <a:r>
              <a:rPr lang="ru-RU" i="1" dirty="0"/>
              <a:t>n</a:t>
            </a:r>
            <a:r>
              <a:rPr lang="uk-UA" i="1" dirty="0"/>
              <a:t>. </a:t>
            </a:r>
            <a:r>
              <a:rPr lang="ru-RU" i="1" dirty="0" err="1"/>
              <a:t>cutaneus</a:t>
            </a:r>
            <a:r>
              <a:rPr lang="ru-RU" i="1" dirty="0"/>
              <a:t> </a:t>
            </a:r>
            <a:r>
              <a:rPr lang="ru-RU" i="1" dirty="0" err="1"/>
              <a:t>surae</a:t>
            </a:r>
            <a:r>
              <a:rPr lang="ru-RU" i="1" dirty="0"/>
              <a:t> </a:t>
            </a:r>
            <a:r>
              <a:rPr lang="ru-RU" i="1" dirty="0" err="1"/>
              <a:t>medialis</a:t>
            </a:r>
            <a:r>
              <a:rPr lang="ru-RU" dirty="0"/>
              <a:t> </a:t>
            </a:r>
            <a:r>
              <a:rPr lang="uk-UA" dirty="0"/>
              <a:t>виходить під шкіру, де до нього приєднується </a:t>
            </a:r>
            <a:r>
              <a:rPr lang="uk-UA" b="1" i="1" dirty="0">
                <a:solidFill>
                  <a:srgbClr val="00B0F0"/>
                </a:solidFill>
              </a:rPr>
              <a:t>малогомілкова сполучна гілка </a:t>
            </a:r>
            <a:r>
              <a:rPr lang="ru-RU" b="1" i="1" dirty="0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cutaneus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surae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lateralis</a:t>
            </a:r>
            <a:r>
              <a:rPr lang="uk-UA" dirty="0" smtClean="0"/>
              <a:t>, </a:t>
            </a:r>
            <a:r>
              <a:rPr lang="uk-UA" dirty="0"/>
              <a:t>утворюючи литковий нерв. Медіальний шкірний нерв ікри іннервує шкіру </a:t>
            </a:r>
          </a:p>
          <a:p>
            <a:r>
              <a:rPr lang="uk-UA" dirty="0" err="1" smtClean="0"/>
              <a:t>задньо-медіальної</a:t>
            </a:r>
            <a:r>
              <a:rPr lang="uk-UA" dirty="0" smtClean="0"/>
              <a:t> </a:t>
            </a:r>
            <a:r>
              <a:rPr lang="uk-UA" dirty="0"/>
              <a:t>поверхні гомілки</a:t>
            </a:r>
            <a:r>
              <a:rPr lang="uk-UA" dirty="0" smtClean="0"/>
              <a:t>.</a:t>
            </a:r>
          </a:p>
          <a:p>
            <a:r>
              <a:rPr lang="uk-UA" b="1" i="1" dirty="0">
                <a:solidFill>
                  <a:srgbClr val="00B0F0"/>
                </a:solidFill>
              </a:rPr>
              <a:t>Литковий нерв (</a:t>
            </a:r>
            <a:r>
              <a:rPr lang="ru-RU" b="1" i="1" dirty="0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suralis</a:t>
            </a:r>
            <a:r>
              <a:rPr lang="uk-UA" b="1" i="1" dirty="0">
                <a:solidFill>
                  <a:srgbClr val="00B0F0"/>
                </a:solidFill>
              </a:rPr>
              <a:t>)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/>
              <a:t>позаду бічної кісточки віддає </a:t>
            </a:r>
            <a:r>
              <a:rPr lang="uk-UA" i="1" dirty="0">
                <a:solidFill>
                  <a:srgbClr val="00B0F0"/>
                </a:solidFill>
              </a:rPr>
              <a:t>бічні п’яткові гілки (</a:t>
            </a:r>
            <a:r>
              <a:rPr lang="ru-RU" i="1" dirty="0" err="1">
                <a:solidFill>
                  <a:srgbClr val="00B0F0"/>
                </a:solidFill>
              </a:rPr>
              <a:t>rr</a:t>
            </a:r>
            <a:r>
              <a:rPr lang="uk-UA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calcanei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laterales</a:t>
            </a:r>
            <a:r>
              <a:rPr lang="uk-UA" i="1" dirty="0">
                <a:solidFill>
                  <a:srgbClr val="00B0F0"/>
                </a:solidFill>
              </a:rPr>
              <a:t>)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/>
              <a:t>до шкіри бічного відділу </a:t>
            </a:r>
            <a:r>
              <a:rPr lang="ru-RU" i="1" dirty="0" err="1"/>
              <a:t>regio</a:t>
            </a:r>
            <a:r>
              <a:rPr lang="ru-RU" i="1" dirty="0"/>
              <a:t> </a:t>
            </a:r>
            <a:r>
              <a:rPr lang="ru-RU" i="1" dirty="0" err="1"/>
              <a:t>calcanea</a:t>
            </a:r>
            <a:r>
              <a:rPr lang="ru-RU" dirty="0"/>
              <a:t> i</a:t>
            </a:r>
            <a:r>
              <a:rPr lang="uk-UA" dirty="0"/>
              <a:t>, йдучи </a:t>
            </a:r>
            <a:r>
              <a:rPr lang="uk-UA" dirty="0" smtClean="0"/>
              <a:t>у </a:t>
            </a:r>
            <a:r>
              <a:rPr lang="uk-UA" dirty="0"/>
              <a:t>вигляді </a:t>
            </a:r>
            <a:r>
              <a:rPr lang="uk-UA" b="1" i="1" dirty="0">
                <a:solidFill>
                  <a:srgbClr val="00B0F0"/>
                </a:solidFill>
              </a:rPr>
              <a:t>бічного тильного шкірного нерва (</a:t>
            </a:r>
            <a:r>
              <a:rPr lang="ru-RU" b="1" i="1" dirty="0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cutaneus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dorsalis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lateralis</a:t>
            </a:r>
            <a:r>
              <a:rPr lang="uk-UA" b="1" i="1" dirty="0">
                <a:solidFill>
                  <a:srgbClr val="00B0F0"/>
                </a:solidFill>
              </a:rPr>
              <a:t>)</a:t>
            </a:r>
            <a:r>
              <a:rPr lang="uk-UA" dirty="0">
                <a:solidFill>
                  <a:srgbClr val="00B0F0"/>
                </a:solidFill>
              </a:rPr>
              <a:t>,</a:t>
            </a:r>
            <a:r>
              <a:rPr lang="uk-UA" dirty="0"/>
              <a:t> досягає шкіри латерального краю </a:t>
            </a:r>
            <a:r>
              <a:rPr lang="ru-RU" dirty="0"/>
              <a:t>V</a:t>
            </a:r>
            <a:r>
              <a:rPr lang="uk-UA" dirty="0"/>
              <a:t> пальця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4253276"/>
            <a:ext cx="792088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932040" y="4109418"/>
            <a:ext cx="648072" cy="36369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970" y="2438"/>
            <a:ext cx="4331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Міжкістковий нерв гомілки (</a:t>
            </a:r>
            <a:r>
              <a:rPr lang="ru-RU" b="1" i="1" dirty="0">
                <a:solidFill>
                  <a:prstClr val="black"/>
                </a:solidFill>
              </a:rPr>
              <a:t>n</a:t>
            </a:r>
            <a:r>
              <a:rPr lang="uk-UA" b="1" i="1" dirty="0">
                <a:solidFill>
                  <a:prstClr val="black"/>
                </a:solidFill>
              </a:rPr>
              <a:t>. </a:t>
            </a:r>
            <a:r>
              <a:rPr lang="ru-RU" b="1" i="1" dirty="0" err="1">
                <a:solidFill>
                  <a:prstClr val="black"/>
                </a:solidFill>
              </a:rPr>
              <a:t>interosseus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cruris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відходить від </a:t>
            </a:r>
            <a:r>
              <a:rPr lang="ru-RU" i="1" dirty="0">
                <a:solidFill>
                  <a:prstClr val="black"/>
                </a:solidFill>
              </a:rPr>
              <a:t>n</a:t>
            </a:r>
            <a:r>
              <a:rPr lang="uk-UA" i="1" dirty="0">
                <a:solidFill>
                  <a:prstClr val="black"/>
                </a:solidFill>
              </a:rPr>
              <a:t>. </a:t>
            </a:r>
            <a:r>
              <a:rPr lang="ru-RU" i="1" dirty="0" err="1">
                <a:solidFill>
                  <a:prstClr val="black"/>
                </a:solidFill>
              </a:rPr>
              <a:t>tibialis</a:t>
            </a:r>
            <a:r>
              <a:rPr lang="uk-UA" dirty="0">
                <a:solidFill>
                  <a:prstClr val="black"/>
                </a:solidFill>
              </a:rPr>
              <a:t> у нижньому куті підколінної ямки, йде вниз і віддає гілки до велико-малогомілкового синдесмозу і до кісток гомілки.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3789040"/>
            <a:ext cx="1080120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4360" y="5301208"/>
            <a:ext cx="639688" cy="2880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06006" y="6303298"/>
            <a:ext cx="873540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5068481" cy="65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-1"/>
            <a:ext cx="432048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гомілці </a:t>
            </a:r>
            <a:r>
              <a:rPr lang="ru-RU" i="1" dirty="0"/>
              <a:t>n</a:t>
            </a:r>
            <a:r>
              <a:rPr lang="uk-UA" i="1" dirty="0"/>
              <a:t>. </a:t>
            </a:r>
            <a:r>
              <a:rPr lang="ru-RU" i="1" dirty="0" err="1"/>
              <a:t>tibialis</a:t>
            </a:r>
            <a:r>
              <a:rPr lang="uk-UA" dirty="0"/>
              <a:t> віддає </a:t>
            </a:r>
            <a:r>
              <a:rPr lang="uk-UA" b="1" i="1" dirty="0">
                <a:solidFill>
                  <a:srgbClr val="C00000"/>
                </a:solidFill>
              </a:rPr>
              <a:t>м’язові гілки </a:t>
            </a:r>
            <a:r>
              <a:rPr lang="uk-UA" dirty="0"/>
              <a:t>до м’язів глибокого шару згиначів гомілки, суглобові гілки до надп’ятково-гомілкового </a:t>
            </a:r>
            <a:r>
              <a:rPr lang="uk-UA" dirty="0" smtClean="0"/>
              <a:t>суглоба. </a:t>
            </a:r>
            <a:r>
              <a:rPr lang="uk-UA" i="1" dirty="0" err="1" smtClean="0">
                <a:solidFill>
                  <a:srgbClr val="00B0F0"/>
                </a:solidFill>
              </a:rPr>
              <a:t>Присередні</a:t>
            </a:r>
            <a:r>
              <a:rPr lang="uk-UA" i="1" dirty="0" smtClean="0">
                <a:solidFill>
                  <a:srgbClr val="00B0F0"/>
                </a:solidFill>
              </a:rPr>
              <a:t> </a:t>
            </a:r>
            <a:r>
              <a:rPr lang="uk-UA" i="1" dirty="0">
                <a:solidFill>
                  <a:srgbClr val="00B0F0"/>
                </a:solidFill>
              </a:rPr>
              <a:t>п’яткові гілки (</a:t>
            </a:r>
            <a:r>
              <a:rPr lang="ru-RU" i="1" dirty="0" err="1">
                <a:solidFill>
                  <a:srgbClr val="00B0F0"/>
                </a:solidFill>
              </a:rPr>
              <a:t>rr</a:t>
            </a:r>
            <a:r>
              <a:rPr lang="uk-UA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calcanei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mediales</a:t>
            </a:r>
            <a:r>
              <a:rPr lang="uk-UA" i="1" dirty="0">
                <a:solidFill>
                  <a:srgbClr val="00B0F0"/>
                </a:solidFill>
              </a:rPr>
              <a:t>)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/>
              <a:t>відходять позаду </a:t>
            </a:r>
            <a:r>
              <a:rPr lang="uk-UA" dirty="0" err="1"/>
              <a:t>присередньої</a:t>
            </a:r>
            <a:r>
              <a:rPr lang="uk-UA" dirty="0"/>
              <a:t> кісточки до шкіри </a:t>
            </a:r>
            <a:r>
              <a:rPr lang="uk-UA" dirty="0" err="1"/>
              <a:t>присереднього</a:t>
            </a:r>
            <a:r>
              <a:rPr lang="uk-UA" dirty="0"/>
              <a:t> відділу </a:t>
            </a:r>
            <a:r>
              <a:rPr lang="ru-RU" i="1" dirty="0" err="1"/>
              <a:t>regio</a:t>
            </a:r>
            <a:r>
              <a:rPr lang="ru-RU" i="1" dirty="0"/>
              <a:t> </a:t>
            </a:r>
            <a:r>
              <a:rPr lang="ru-RU" i="1" dirty="0" err="1"/>
              <a:t>calcanea</a:t>
            </a:r>
            <a:r>
              <a:rPr lang="uk-UA" i="1" dirty="0"/>
              <a:t>.</a:t>
            </a:r>
            <a:endParaRPr lang="ru-RU" dirty="0"/>
          </a:p>
          <a:p>
            <a:r>
              <a:rPr lang="uk-UA" b="1" i="1" dirty="0" err="1">
                <a:solidFill>
                  <a:srgbClr val="7030A0"/>
                </a:solidFill>
              </a:rPr>
              <a:t>Присередній</a:t>
            </a:r>
            <a:r>
              <a:rPr lang="uk-UA" b="1" i="1" dirty="0">
                <a:solidFill>
                  <a:srgbClr val="7030A0"/>
                </a:solidFill>
              </a:rPr>
              <a:t> </a:t>
            </a:r>
            <a:r>
              <a:rPr lang="uk-UA" b="1" i="1" dirty="0" err="1">
                <a:solidFill>
                  <a:srgbClr val="7030A0"/>
                </a:solidFill>
              </a:rPr>
              <a:t>підошвовий</a:t>
            </a:r>
            <a:r>
              <a:rPr lang="uk-UA" b="1" i="1" dirty="0">
                <a:solidFill>
                  <a:srgbClr val="7030A0"/>
                </a:solidFill>
              </a:rPr>
              <a:t>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plantaris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medialis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/>
              <a:t> </a:t>
            </a:r>
            <a:r>
              <a:rPr lang="uk-UA" dirty="0" smtClean="0"/>
              <a:t>йде </a:t>
            </a:r>
            <a:r>
              <a:rPr lang="uk-UA" dirty="0"/>
              <a:t>в </a:t>
            </a:r>
            <a:r>
              <a:rPr lang="uk-UA" dirty="0" err="1"/>
              <a:t>присередній</a:t>
            </a:r>
            <a:r>
              <a:rPr lang="uk-UA" dirty="0"/>
              <a:t> </a:t>
            </a:r>
            <a:r>
              <a:rPr lang="uk-UA" dirty="0" err="1"/>
              <a:t>підошвовій</a:t>
            </a:r>
            <a:r>
              <a:rPr lang="uk-UA" dirty="0"/>
              <a:t> борозні та іннервує </a:t>
            </a:r>
            <a:r>
              <a:rPr lang="uk-UA" dirty="0" err="1"/>
              <a:t>присередню</a:t>
            </a:r>
            <a:r>
              <a:rPr lang="uk-UA" dirty="0"/>
              <a:t> групу м’язів </a:t>
            </a:r>
            <a:r>
              <a:rPr lang="uk-UA" dirty="0" smtClean="0"/>
              <a:t>підошви. На </a:t>
            </a:r>
            <a:r>
              <a:rPr lang="uk-UA" dirty="0"/>
              <a:t>рівні основи плеснових кісток </a:t>
            </a:r>
            <a:r>
              <a:rPr lang="uk-UA" dirty="0" smtClean="0"/>
              <a:t>нерв </a:t>
            </a:r>
            <a:r>
              <a:rPr lang="uk-UA" dirty="0"/>
              <a:t>віддає перший </a:t>
            </a:r>
            <a:r>
              <a:rPr lang="uk-UA" b="1" i="1" dirty="0">
                <a:solidFill>
                  <a:srgbClr val="00B0F0"/>
                </a:solidFill>
              </a:rPr>
              <a:t>власний підошовний </a:t>
            </a:r>
            <a:r>
              <a:rPr lang="uk-UA" b="1" i="1" dirty="0" err="1">
                <a:solidFill>
                  <a:srgbClr val="00B0F0"/>
                </a:solidFill>
              </a:rPr>
              <a:t>палацевий</a:t>
            </a:r>
            <a:r>
              <a:rPr lang="uk-UA" b="1" i="1" dirty="0">
                <a:solidFill>
                  <a:srgbClr val="00B0F0"/>
                </a:solidFill>
              </a:rPr>
              <a:t> нерв (</a:t>
            </a:r>
            <a:r>
              <a:rPr lang="ru-RU" b="1" i="1" dirty="0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digitalis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plantaris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proprius</a:t>
            </a:r>
            <a:r>
              <a:rPr lang="uk-UA" b="1" i="1" dirty="0">
                <a:solidFill>
                  <a:srgbClr val="00B0F0"/>
                </a:solidFill>
              </a:rPr>
              <a:t>)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/>
              <a:t>до шкіри медіального краю стопи і великого </a:t>
            </a:r>
            <a:r>
              <a:rPr lang="uk-UA" dirty="0" smtClean="0"/>
              <a:t>пальця і три </a:t>
            </a:r>
            <a:r>
              <a:rPr lang="uk-UA" b="1" i="1" dirty="0">
                <a:solidFill>
                  <a:srgbClr val="00B0F0"/>
                </a:solidFill>
              </a:rPr>
              <a:t>загальні </a:t>
            </a:r>
            <a:r>
              <a:rPr lang="uk-UA" b="1" i="1" dirty="0" err="1">
                <a:solidFill>
                  <a:srgbClr val="00B0F0"/>
                </a:solidFill>
              </a:rPr>
              <a:t>підошвові</a:t>
            </a:r>
            <a:r>
              <a:rPr lang="uk-UA" b="1" i="1" dirty="0">
                <a:solidFill>
                  <a:srgbClr val="00B0F0"/>
                </a:solidFill>
              </a:rPr>
              <a:t> пальцеві нерви (</a:t>
            </a:r>
            <a:r>
              <a:rPr lang="ru-RU" b="1" i="1" dirty="0" err="1">
                <a:solidFill>
                  <a:srgbClr val="00B0F0"/>
                </a:solidFill>
              </a:rPr>
              <a:t>nn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digitales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plantares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communes</a:t>
            </a:r>
            <a:r>
              <a:rPr lang="uk-UA" b="1" i="1" dirty="0">
                <a:solidFill>
                  <a:srgbClr val="00B0F0"/>
                </a:solidFill>
              </a:rPr>
              <a:t>)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dirty="0" smtClean="0"/>
              <a:t>які розгалужуються </a:t>
            </a:r>
            <a:r>
              <a:rPr lang="uk-UA" dirty="0"/>
              <a:t>кожний на два </a:t>
            </a:r>
            <a:r>
              <a:rPr lang="uk-UA" b="1" i="1" dirty="0">
                <a:solidFill>
                  <a:srgbClr val="00B0F0"/>
                </a:solidFill>
              </a:rPr>
              <a:t>власні </a:t>
            </a:r>
            <a:r>
              <a:rPr lang="uk-UA" b="1" i="1" dirty="0" err="1">
                <a:solidFill>
                  <a:srgbClr val="00B0F0"/>
                </a:solidFill>
              </a:rPr>
              <a:t>підошвові</a:t>
            </a:r>
            <a:r>
              <a:rPr lang="uk-UA" b="1" i="1" dirty="0">
                <a:solidFill>
                  <a:srgbClr val="00B0F0"/>
                </a:solidFill>
              </a:rPr>
              <a:t> пальцеві нерви (</a:t>
            </a:r>
            <a:r>
              <a:rPr lang="ru-RU" b="1" i="1" dirty="0" err="1">
                <a:solidFill>
                  <a:srgbClr val="00B0F0"/>
                </a:solidFill>
              </a:rPr>
              <a:t>nn</a:t>
            </a:r>
            <a:r>
              <a:rPr lang="uk-UA" b="1" i="1" dirty="0">
                <a:solidFill>
                  <a:srgbClr val="00B0F0"/>
                </a:solidFill>
              </a:rPr>
              <a:t>. </a:t>
            </a:r>
            <a:r>
              <a:rPr lang="ru-RU" b="1" i="1" dirty="0" err="1">
                <a:solidFill>
                  <a:srgbClr val="00B0F0"/>
                </a:solidFill>
              </a:rPr>
              <a:t>digitales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plantares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proprii</a:t>
            </a:r>
            <a:r>
              <a:rPr lang="uk-UA" b="1" i="1" dirty="0">
                <a:solidFill>
                  <a:srgbClr val="00B0F0"/>
                </a:solidFill>
              </a:rPr>
              <a:t>)</a:t>
            </a:r>
            <a:r>
              <a:rPr lang="uk-UA" dirty="0" smtClean="0"/>
              <a:t>. </a:t>
            </a:r>
            <a:r>
              <a:rPr lang="uk-UA" dirty="0"/>
              <a:t>Таким чином формується сім шкірних гілок, які іннервують шкіру </a:t>
            </a:r>
            <a:r>
              <a:rPr lang="uk-UA" dirty="0" smtClean="0"/>
              <a:t>підошовної і </a:t>
            </a:r>
            <a:r>
              <a:rPr lang="uk-UA" dirty="0"/>
              <a:t>обернених одна до одної поверхонь І-І</a:t>
            </a:r>
            <a:r>
              <a:rPr lang="ru-RU" dirty="0"/>
              <a:t>V</a:t>
            </a:r>
            <a:r>
              <a:rPr lang="uk-UA" dirty="0"/>
              <a:t> </a:t>
            </a:r>
            <a:r>
              <a:rPr lang="uk-UA" dirty="0" smtClean="0"/>
              <a:t>пальців та шкіру </a:t>
            </a:r>
            <a:r>
              <a:rPr lang="uk-UA" dirty="0"/>
              <a:t>тильної поверхні дистальних фаланг цих пальців.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79996"/>
            <a:ext cx="5112568" cy="62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-974"/>
            <a:ext cx="42484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Бічний </a:t>
            </a:r>
            <a:r>
              <a:rPr lang="uk-UA" b="1" i="1" dirty="0" err="1">
                <a:solidFill>
                  <a:srgbClr val="7030A0"/>
                </a:solidFill>
              </a:rPr>
              <a:t>підошвовий</a:t>
            </a:r>
            <a:r>
              <a:rPr lang="uk-UA" b="1" i="1" dirty="0">
                <a:solidFill>
                  <a:srgbClr val="7030A0"/>
                </a:solidFill>
              </a:rPr>
              <a:t>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plantaris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lateralis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/>
              <a:t>є другою кінцевою гілкою </a:t>
            </a:r>
            <a:r>
              <a:rPr lang="ru-RU" i="1" dirty="0"/>
              <a:t>n</a:t>
            </a:r>
            <a:r>
              <a:rPr lang="uk-UA" i="1" dirty="0"/>
              <a:t>. </a:t>
            </a:r>
            <a:r>
              <a:rPr lang="ru-RU" i="1" dirty="0" err="1"/>
              <a:t>tibialis</a:t>
            </a:r>
            <a:r>
              <a:rPr lang="uk-UA" dirty="0"/>
              <a:t>. Нерв віддає </a:t>
            </a:r>
            <a:r>
              <a:rPr lang="uk-UA" b="1" i="1" dirty="0">
                <a:solidFill>
                  <a:srgbClr val="C00000"/>
                </a:solidFill>
              </a:rPr>
              <a:t>м’язові гілки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до бічної групи м’язів підошви та квадратного м’яза стопи і на початку бічної </a:t>
            </a:r>
            <a:r>
              <a:rPr lang="uk-UA" dirty="0" smtClean="0"/>
              <a:t>підошовної </a:t>
            </a:r>
            <a:r>
              <a:rPr lang="uk-UA" dirty="0"/>
              <a:t>борозни поділяється на глибоку та поверхневу гілки. </a:t>
            </a:r>
            <a:r>
              <a:rPr lang="uk-UA" i="1" dirty="0">
                <a:solidFill>
                  <a:srgbClr val="C00000"/>
                </a:solidFill>
              </a:rPr>
              <a:t>Глибока гілка (</a:t>
            </a:r>
            <a:r>
              <a:rPr lang="ru-RU" i="1" dirty="0">
                <a:solidFill>
                  <a:srgbClr val="C00000"/>
                </a:solidFill>
              </a:rPr>
              <a:t>r</a:t>
            </a:r>
            <a:r>
              <a:rPr lang="uk-UA" i="1" dirty="0">
                <a:solidFill>
                  <a:srgbClr val="C00000"/>
                </a:solidFill>
              </a:rPr>
              <a:t>. </a:t>
            </a:r>
            <a:r>
              <a:rPr lang="ru-RU" i="1" dirty="0" err="1">
                <a:solidFill>
                  <a:srgbClr val="C00000"/>
                </a:solidFill>
              </a:rPr>
              <a:t>profundus</a:t>
            </a:r>
            <a:r>
              <a:rPr lang="uk-UA" i="1" dirty="0">
                <a:solidFill>
                  <a:srgbClr val="C00000"/>
                </a:solidFill>
              </a:rPr>
              <a:t>)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йде далі у бічній </a:t>
            </a:r>
            <a:r>
              <a:rPr lang="uk-UA" dirty="0" smtClean="0"/>
              <a:t>підошовній </a:t>
            </a:r>
            <a:r>
              <a:rPr lang="uk-UA" dirty="0"/>
              <a:t>борозні й іннервує ІІІ і </a:t>
            </a:r>
            <a:r>
              <a:rPr lang="ru-RU" dirty="0"/>
              <a:t>IV </a:t>
            </a:r>
            <a:r>
              <a:rPr lang="uk-UA" dirty="0"/>
              <a:t>червоподібні м’язи, усі </a:t>
            </a:r>
            <a:r>
              <a:rPr lang="ru-RU" i="1" dirty="0" err="1"/>
              <a:t>mm</a:t>
            </a:r>
            <a:r>
              <a:rPr lang="uk-UA" i="1" dirty="0"/>
              <a:t>. </a:t>
            </a:r>
            <a:r>
              <a:rPr lang="ru-RU" i="1" dirty="0" err="1"/>
              <a:t>interossei</a:t>
            </a:r>
            <a:r>
              <a:rPr lang="uk-UA" dirty="0"/>
              <a:t>, </a:t>
            </a:r>
            <a:r>
              <a:rPr lang="ru-RU" dirty="0"/>
              <a:t>a</a:t>
            </a:r>
            <a:r>
              <a:rPr lang="uk-UA" dirty="0"/>
              <a:t> також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adductor</a:t>
            </a:r>
            <a:r>
              <a:rPr lang="ru-RU" i="1" dirty="0"/>
              <a:t> </a:t>
            </a:r>
            <a:r>
              <a:rPr lang="ru-RU" i="1" dirty="0" err="1"/>
              <a:t>hallucis</a:t>
            </a:r>
            <a:r>
              <a:rPr lang="ru-RU" dirty="0"/>
              <a:t> i</a:t>
            </a:r>
            <a:r>
              <a:rPr lang="uk-UA" dirty="0"/>
              <a:t> б</a:t>
            </a:r>
            <a:r>
              <a:rPr lang="ru-RU" dirty="0"/>
              <a:t>i</a:t>
            </a:r>
            <a:r>
              <a:rPr lang="uk-UA" dirty="0" err="1"/>
              <a:t>чну</a:t>
            </a:r>
            <a:r>
              <a:rPr lang="uk-UA" dirty="0"/>
              <a:t> головку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flexor</a:t>
            </a:r>
            <a:r>
              <a:rPr lang="ru-RU" i="1" dirty="0"/>
              <a:t> </a:t>
            </a:r>
            <a:r>
              <a:rPr lang="ru-RU" i="1" dirty="0" err="1"/>
              <a:t>hallucis</a:t>
            </a:r>
            <a:r>
              <a:rPr lang="ru-RU" i="1" dirty="0"/>
              <a:t> </a:t>
            </a:r>
            <a:r>
              <a:rPr lang="ru-RU" i="1" dirty="0" err="1"/>
              <a:t>brevis</a:t>
            </a:r>
            <a:r>
              <a:rPr lang="uk-UA" dirty="0"/>
              <a:t>. </a:t>
            </a:r>
            <a:r>
              <a:rPr lang="uk-UA" i="1" dirty="0">
                <a:solidFill>
                  <a:srgbClr val="0070C0"/>
                </a:solidFill>
              </a:rPr>
              <a:t>Поверхнева гілка (</a:t>
            </a:r>
            <a:r>
              <a:rPr lang="ru-RU" i="1" dirty="0">
                <a:solidFill>
                  <a:srgbClr val="0070C0"/>
                </a:solidFill>
              </a:rPr>
              <a:t>r</a:t>
            </a:r>
            <a:r>
              <a:rPr lang="uk-UA" i="1" dirty="0">
                <a:solidFill>
                  <a:srgbClr val="0070C0"/>
                </a:solidFill>
              </a:rPr>
              <a:t>. </a:t>
            </a:r>
            <a:r>
              <a:rPr lang="ru-RU" i="1" dirty="0" err="1">
                <a:solidFill>
                  <a:srgbClr val="0070C0"/>
                </a:solidFill>
              </a:rPr>
              <a:t>superficialis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/>
              <a:t> роздвоюється на </a:t>
            </a:r>
            <a:r>
              <a:rPr lang="uk-UA" b="1" i="1" dirty="0">
                <a:solidFill>
                  <a:srgbClr val="0070C0"/>
                </a:solidFill>
              </a:rPr>
              <a:t>власний підошовний пальцевий нерв (n. </a:t>
            </a:r>
            <a:r>
              <a:rPr lang="uk-UA" b="1" i="1" dirty="0" err="1">
                <a:solidFill>
                  <a:srgbClr val="0070C0"/>
                </a:solidFill>
              </a:rPr>
              <a:t>digitalis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plantaris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proprius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/>
              <a:t>, що йде в бічному напрямку та іннервує шкіру підошовної і латеральної сторін V пальця та </a:t>
            </a:r>
            <a:r>
              <a:rPr lang="uk-UA" b="1" i="1" dirty="0">
                <a:solidFill>
                  <a:srgbClr val="0070C0"/>
                </a:solidFill>
              </a:rPr>
              <a:t>загальний підошовний </a:t>
            </a:r>
            <a:r>
              <a:rPr lang="uk-UA" b="1" i="1" dirty="0" err="1">
                <a:solidFill>
                  <a:srgbClr val="0070C0"/>
                </a:solidFill>
              </a:rPr>
              <a:t>палацевий</a:t>
            </a:r>
            <a:r>
              <a:rPr lang="uk-UA" b="1" i="1" dirty="0">
                <a:solidFill>
                  <a:srgbClr val="0070C0"/>
                </a:solidFill>
              </a:rPr>
              <a:t> нерв (</a:t>
            </a:r>
            <a:r>
              <a:rPr lang="ru-RU" b="1" i="1" dirty="0">
                <a:solidFill>
                  <a:srgbClr val="0070C0"/>
                </a:solidFill>
              </a:rPr>
              <a:t>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uk-UA" b="1" i="1" dirty="0" err="1">
                <a:solidFill>
                  <a:srgbClr val="0070C0"/>
                </a:solidFill>
              </a:rPr>
              <a:t>digitalis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plantaris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communis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/>
              <a:t>, який ділиться на два </a:t>
            </a:r>
            <a:r>
              <a:rPr lang="uk-UA" i="1" dirty="0">
                <a:solidFill>
                  <a:srgbClr val="0070C0"/>
                </a:solidFill>
              </a:rPr>
              <a:t>власних підошовних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i="1" dirty="0">
                <a:solidFill>
                  <a:srgbClr val="0070C0"/>
                </a:solidFill>
              </a:rPr>
              <a:t>пальцевих нерва (</a:t>
            </a:r>
            <a:r>
              <a:rPr lang="ru-RU" i="1" dirty="0" err="1">
                <a:solidFill>
                  <a:srgbClr val="0070C0"/>
                </a:solidFill>
              </a:rPr>
              <a:t>nn</a:t>
            </a:r>
            <a:r>
              <a:rPr lang="uk-UA" i="1" dirty="0">
                <a:solidFill>
                  <a:srgbClr val="0070C0"/>
                </a:solidFill>
              </a:rPr>
              <a:t>. </a:t>
            </a:r>
            <a:r>
              <a:rPr lang="ru-RU" i="1" dirty="0" err="1">
                <a:solidFill>
                  <a:srgbClr val="0070C0"/>
                </a:solidFill>
              </a:rPr>
              <a:t>digitales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plantares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proprii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/>
              <a:t>, які іннервують шкіру </a:t>
            </a:r>
            <a:r>
              <a:rPr lang="uk-UA" dirty="0" smtClean="0"/>
              <a:t>підошовної </a:t>
            </a:r>
            <a:r>
              <a:rPr lang="uk-UA" dirty="0"/>
              <a:t>та обернених одна до одної поверхонь </a:t>
            </a:r>
            <a:r>
              <a:rPr lang="ru-RU" dirty="0"/>
              <a:t>IV </a:t>
            </a:r>
            <a:r>
              <a:rPr lang="uk-UA" dirty="0"/>
              <a:t>і </a:t>
            </a:r>
            <a:r>
              <a:rPr lang="ru-RU" dirty="0"/>
              <a:t>V</a:t>
            </a:r>
            <a:r>
              <a:rPr lang="uk-UA" dirty="0"/>
              <a:t> пальців, а також шкіру тильної поверхні дистальних фаланг цих пальців.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рестцовое сплетение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6632"/>
            <a:ext cx="489654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224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Загальний малогомілковий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fibularis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communis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seu</a:t>
            </a:r>
            <a:r>
              <a:rPr lang="ru-RU" b="1" i="1" dirty="0">
                <a:solidFill>
                  <a:srgbClr val="7030A0"/>
                </a:solidFill>
              </a:rPr>
              <a:t> 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peroneus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communis</a:t>
            </a:r>
            <a:r>
              <a:rPr lang="uk-UA" b="1" i="1" dirty="0" smtClean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/>
              <a:t>– </a:t>
            </a:r>
            <a:r>
              <a:rPr lang="uk-UA" dirty="0"/>
              <a:t>змішаний, становить другу гілку </a:t>
            </a:r>
            <a:r>
              <a:rPr lang="uk-UA" dirty="0" smtClean="0"/>
              <a:t>сідничного </a:t>
            </a:r>
            <a:r>
              <a:rPr lang="uk-UA" dirty="0"/>
              <a:t>нерва. Відокремившись від останнього, він йде вниз уздовж бічної стінки підколінної ямки, огинає шийку малогомілкової кістки і поділяється на дві кінцеві гілки – поверхневий і глибокий малогомілкові нерви. </a:t>
            </a:r>
            <a:r>
              <a:rPr lang="ru-RU" dirty="0"/>
              <a:t>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малогомілковий</a:t>
            </a:r>
            <a:r>
              <a:rPr lang="ru-RU" dirty="0"/>
              <a:t> нерв </a:t>
            </a:r>
            <a:r>
              <a:rPr lang="ru-RU" dirty="0" err="1"/>
              <a:t>дає</a:t>
            </a:r>
            <a:r>
              <a:rPr lang="ru-RU" dirty="0"/>
              <a:t> в </a:t>
            </a:r>
            <a:r>
              <a:rPr lang="ru-RU" dirty="0" err="1"/>
              <a:t>підколінній</a:t>
            </a:r>
            <a:r>
              <a:rPr lang="ru-RU" dirty="0"/>
              <a:t> </a:t>
            </a:r>
            <a:r>
              <a:rPr lang="ru-RU" dirty="0" err="1"/>
              <a:t>ямці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C00000"/>
                </a:solidFill>
              </a:rPr>
              <a:t>м’язові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гілки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dirty="0"/>
              <a:t>до </a:t>
            </a:r>
            <a:r>
              <a:rPr lang="ru-RU" dirty="0" err="1"/>
              <a:t>короткої</a:t>
            </a:r>
            <a:r>
              <a:rPr lang="ru-RU" dirty="0"/>
              <a:t> головки </a:t>
            </a:r>
            <a:r>
              <a:rPr lang="ru-RU" dirty="0" err="1"/>
              <a:t>двоголового</a:t>
            </a:r>
            <a:r>
              <a:rPr lang="ru-RU" dirty="0"/>
              <a:t> </a:t>
            </a:r>
            <a:r>
              <a:rPr lang="ru-RU" dirty="0" err="1"/>
              <a:t>м’яза</a:t>
            </a:r>
            <a:r>
              <a:rPr lang="ru-RU" dirty="0"/>
              <a:t> стегна та </a:t>
            </a:r>
            <a:r>
              <a:rPr lang="ru-RU" dirty="0" err="1"/>
              <a:t>бічний</a:t>
            </a:r>
            <a:r>
              <a:rPr lang="ru-RU" dirty="0"/>
              <a:t> </a:t>
            </a:r>
            <a:r>
              <a:rPr lang="ru-RU" dirty="0" err="1"/>
              <a:t>шкірний</a:t>
            </a:r>
            <a:r>
              <a:rPr lang="ru-RU" dirty="0"/>
              <a:t> нерв литки. 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4"/>
          <a:stretch/>
        </p:blipFill>
        <p:spPr bwMode="auto">
          <a:xfrm>
            <a:off x="3488432" y="2411496"/>
            <a:ext cx="5548064" cy="41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276872"/>
            <a:ext cx="3380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srgbClr val="0070C0"/>
                </a:solidFill>
              </a:rPr>
              <a:t>Бічний шкірний нерв литки (</a:t>
            </a:r>
            <a:r>
              <a:rPr lang="ru-RU" b="1" i="1" dirty="0">
                <a:solidFill>
                  <a:srgbClr val="0070C0"/>
                </a:solidFill>
              </a:rPr>
              <a:t>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surae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lateralis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спускається під </a:t>
            </a:r>
            <a:r>
              <a:rPr lang="ru-RU" i="1" dirty="0" err="1">
                <a:solidFill>
                  <a:prstClr val="black"/>
                </a:solidFill>
              </a:rPr>
              <a:t>fascia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cruris</a:t>
            </a:r>
            <a:r>
              <a:rPr lang="uk-UA" dirty="0">
                <a:solidFill>
                  <a:prstClr val="black"/>
                </a:solidFill>
              </a:rPr>
              <a:t> по задній поверхні бічної головки литкового м’яза, віддавши </a:t>
            </a:r>
            <a:r>
              <a:rPr lang="uk-UA" b="1" i="1" dirty="0">
                <a:solidFill>
                  <a:srgbClr val="0070C0"/>
                </a:solidFill>
              </a:rPr>
              <a:t>малогомілкову сполучну гілку (</a:t>
            </a:r>
            <a:r>
              <a:rPr lang="ru-RU" b="1" i="1" dirty="0">
                <a:solidFill>
                  <a:srgbClr val="0070C0"/>
                </a:solidFill>
              </a:rPr>
              <a:t>r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communicans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fibularis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до </a:t>
            </a:r>
            <a:r>
              <a:rPr lang="uk-UA" dirty="0" err="1">
                <a:solidFill>
                  <a:prstClr val="black"/>
                </a:solidFill>
              </a:rPr>
              <a:t>присереднього</a:t>
            </a:r>
            <a:r>
              <a:rPr lang="uk-UA" dirty="0">
                <a:solidFill>
                  <a:prstClr val="black"/>
                </a:solidFill>
              </a:rPr>
              <a:t> шкірного нерва литки (гілки </a:t>
            </a:r>
            <a:r>
              <a:rPr lang="ru-RU" i="1" dirty="0">
                <a:solidFill>
                  <a:prstClr val="black"/>
                </a:solidFill>
              </a:rPr>
              <a:t>n</a:t>
            </a:r>
            <a:r>
              <a:rPr lang="uk-UA" i="1" dirty="0">
                <a:solidFill>
                  <a:prstClr val="black"/>
                </a:solidFill>
              </a:rPr>
              <a:t>. </a:t>
            </a:r>
            <a:r>
              <a:rPr lang="ru-RU" i="1" dirty="0" err="1">
                <a:solidFill>
                  <a:prstClr val="black"/>
                </a:solidFill>
              </a:rPr>
              <a:t>tibialis</a:t>
            </a:r>
            <a:r>
              <a:rPr lang="uk-UA" dirty="0">
                <a:solidFill>
                  <a:prstClr val="black"/>
                </a:solidFill>
              </a:rPr>
              <a:t>), іннервує шкіру бічної поверхні проксимальних двох третин гомілки. Після цього бічний та </a:t>
            </a:r>
            <a:r>
              <a:rPr lang="uk-UA" dirty="0" err="1">
                <a:solidFill>
                  <a:prstClr val="black"/>
                </a:solidFill>
              </a:rPr>
              <a:t>присередній</a:t>
            </a:r>
            <a:r>
              <a:rPr lang="uk-UA" dirty="0">
                <a:solidFill>
                  <a:prstClr val="black"/>
                </a:solidFill>
              </a:rPr>
              <a:t> шкірні нерви йдуть вниз одним стовбуром під назвою </a:t>
            </a:r>
            <a:r>
              <a:rPr lang="ru-RU" b="1" i="1" dirty="0">
                <a:solidFill>
                  <a:srgbClr val="0070C0"/>
                </a:solidFill>
              </a:rPr>
              <a:t>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suralis</a:t>
            </a:r>
            <a:r>
              <a:rPr lang="uk-UA" b="1" i="1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172494" cy="6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опчиковое сплетение анатом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97505"/>
            <a:ext cx="271462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ÐÐ°ÑÑÐ¸Ð½ÐºÐ¸ Ð¿Ð¾ Ð·Ð°Ð¿ÑÐ¾ÑÑ Ð¿Ð»ÐµÑÐµÐ²Ð¾Ðµ ÑÐ¿Ð»ÐµÑÐµÐ½Ð¸Ðµ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18870"/>
          <a:stretch/>
        </p:blipFill>
        <p:spPr bwMode="auto">
          <a:xfrm>
            <a:off x="3455368" y="0"/>
            <a:ext cx="5688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78" y="188640"/>
            <a:ext cx="46429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Поперекове сплетення (</a:t>
            </a:r>
            <a:r>
              <a:rPr lang="ru-RU" sz="2000" b="1" dirty="0" err="1">
                <a:solidFill>
                  <a:srgbClr val="FF0000"/>
                </a:solidFill>
              </a:rPr>
              <a:t>plexus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lumbalis</a:t>
            </a:r>
            <a:r>
              <a:rPr lang="uk-UA" sz="2000" b="1" dirty="0">
                <a:solidFill>
                  <a:srgbClr val="FF0000"/>
                </a:solidFill>
              </a:rPr>
              <a:t>) </a:t>
            </a:r>
            <a:r>
              <a:rPr lang="uk-UA" b="1" u="sng" dirty="0" smtClean="0"/>
              <a:t>Утворене: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частиною </a:t>
            </a:r>
            <a:r>
              <a:rPr lang="uk-UA" dirty="0"/>
              <a:t>волокон передньої гілки дванадцятого грудного </a:t>
            </a:r>
            <a:r>
              <a:rPr lang="uk-UA" dirty="0" smtClean="0"/>
              <a:t>нерва;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передніми </a:t>
            </a:r>
            <a:r>
              <a:rPr lang="uk-UA" dirty="0"/>
              <a:t>гілками трьох верхніх поперекових </a:t>
            </a:r>
            <a:r>
              <a:rPr lang="uk-UA" dirty="0" smtClean="0"/>
              <a:t>нервів;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волокнами </a:t>
            </a:r>
            <a:r>
              <a:rPr lang="uk-UA" dirty="0"/>
              <a:t>верхньої половини 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передньої </a:t>
            </a:r>
            <a:r>
              <a:rPr lang="uk-UA" dirty="0"/>
              <a:t>гілки четвертого 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поперекового нерва.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70" y="2924944"/>
            <a:ext cx="3850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Поперекове та крижове сплетення зв’язані між собою анастомозами, які утворюють </a:t>
            </a:r>
            <a:r>
              <a:rPr lang="ru-RU" b="1" i="1" dirty="0" err="1">
                <a:solidFill>
                  <a:prstClr val="black"/>
                </a:solidFill>
              </a:rPr>
              <a:t>truncus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lumbosacralis</a:t>
            </a:r>
            <a:r>
              <a:rPr lang="uk-UA" dirty="0">
                <a:solidFill>
                  <a:prstClr val="black"/>
                </a:solidFill>
              </a:rPr>
              <a:t>, тому їх часто об’єднують терміном </a:t>
            </a:r>
            <a:r>
              <a:rPr lang="uk-UA" b="1" i="1" dirty="0">
                <a:solidFill>
                  <a:prstClr val="black"/>
                </a:solidFill>
              </a:rPr>
              <a:t>попереково-крижове сплетення (</a:t>
            </a:r>
            <a:r>
              <a:rPr lang="ru-RU" b="1" i="1" dirty="0" err="1">
                <a:solidFill>
                  <a:prstClr val="black"/>
                </a:solidFill>
              </a:rPr>
              <a:t>plexus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lumbosacralis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b="1" dirty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570" y="4797152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Поперекове</a:t>
            </a:r>
            <a:r>
              <a:rPr lang="ru-RU" dirty="0"/>
              <a:t> </a:t>
            </a:r>
            <a:r>
              <a:rPr lang="ru-RU" dirty="0" err="1"/>
              <a:t>сплетення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відростків</a:t>
            </a:r>
            <a:r>
              <a:rPr lang="ru-RU" dirty="0"/>
              <a:t> </a:t>
            </a:r>
            <a:r>
              <a:rPr lang="ru-RU" dirty="0" err="1"/>
              <a:t>поперекових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 </a:t>
            </a:r>
            <a:r>
              <a:rPr lang="uk-UA" dirty="0"/>
              <a:t>і</a:t>
            </a:r>
            <a:r>
              <a:rPr lang="ru-RU" dirty="0"/>
              <a:t> квадратного </a:t>
            </a:r>
            <a:r>
              <a:rPr lang="ru-RU" dirty="0" err="1"/>
              <a:t>м’яза</a:t>
            </a:r>
            <a:r>
              <a:rPr lang="ru-RU" dirty="0"/>
              <a:t> </a:t>
            </a:r>
            <a:r>
              <a:rPr lang="ru-RU" dirty="0" err="1"/>
              <a:t>попереку</a:t>
            </a:r>
            <a:r>
              <a:rPr lang="ru-RU" dirty="0"/>
              <a:t>, </a:t>
            </a:r>
            <a:r>
              <a:rPr lang="ru-RU" dirty="0" err="1"/>
              <a:t>позаду</a:t>
            </a:r>
            <a:r>
              <a:rPr lang="ru-RU" dirty="0"/>
              <a:t> та у </a:t>
            </a:r>
            <a:r>
              <a:rPr lang="ru-RU" dirty="0" err="1"/>
              <a:t>товщі</a:t>
            </a:r>
            <a:r>
              <a:rPr lang="ru-RU" dirty="0"/>
              <a:t> </a:t>
            </a:r>
            <a:r>
              <a:rPr lang="ru-RU" i="1" dirty="0"/>
              <a:t>m. </a:t>
            </a:r>
            <a:r>
              <a:rPr lang="ru-RU" i="1" dirty="0" err="1"/>
              <a:t>psoas</a:t>
            </a:r>
            <a:r>
              <a:rPr lang="ru-RU" i="1" dirty="0"/>
              <a:t> </a:t>
            </a:r>
            <a:r>
              <a:rPr lang="ru-RU" i="1" dirty="0" err="1"/>
              <a:t>major</a:t>
            </a:r>
            <a:r>
              <a:rPr lang="ru-RU" i="1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3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11792" r="17277"/>
          <a:stretch/>
        </p:blipFill>
        <p:spPr bwMode="auto">
          <a:xfrm>
            <a:off x="4121498" y="1603094"/>
            <a:ext cx="4939715" cy="52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3158" y="1807578"/>
            <a:ext cx="38972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>
                <a:solidFill>
                  <a:srgbClr val="0070C0"/>
                </a:solidFill>
              </a:rPr>
              <a:t>Присередній</a:t>
            </a:r>
            <a:r>
              <a:rPr lang="uk-UA" b="1" i="1" dirty="0" smtClean="0">
                <a:solidFill>
                  <a:srgbClr val="0070C0"/>
                </a:solidFill>
              </a:rPr>
              <a:t> </a:t>
            </a:r>
            <a:r>
              <a:rPr lang="uk-UA" b="1" i="1" dirty="0">
                <a:solidFill>
                  <a:srgbClr val="0070C0"/>
                </a:solidFill>
              </a:rPr>
              <a:t>дорсальний шкірний нерв (</a:t>
            </a:r>
            <a:r>
              <a:rPr lang="ru-RU" b="1" i="1" dirty="0">
                <a:solidFill>
                  <a:srgbClr val="0070C0"/>
                </a:solidFill>
              </a:rPr>
              <a:t>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dorsalis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medialis</a:t>
            </a:r>
            <a:r>
              <a:rPr lang="uk-UA" b="1" i="1" dirty="0">
                <a:solidFill>
                  <a:srgbClr val="0070C0"/>
                </a:solidFill>
              </a:rPr>
              <a:t>) </a:t>
            </a:r>
            <a:r>
              <a:rPr lang="uk-UA" dirty="0" smtClean="0"/>
              <a:t>іннервує </a:t>
            </a:r>
            <a:r>
              <a:rPr lang="uk-UA" dirty="0"/>
              <a:t>шкіру медіального краю тилу і великого пальця стопи та шкіру обернених одна до одної поверхонь </a:t>
            </a:r>
            <a:r>
              <a:rPr lang="ru-RU" dirty="0"/>
              <a:t>II</a:t>
            </a:r>
            <a:r>
              <a:rPr lang="uk-UA" dirty="0"/>
              <a:t>-ІІІ пальців стопи (крім шкіри дистальних фаланг цих пальців). </a:t>
            </a:r>
            <a:endParaRPr lang="uk-UA" dirty="0" smtClean="0"/>
          </a:p>
          <a:p>
            <a:r>
              <a:rPr lang="uk-UA" b="1" i="1" dirty="0" smtClean="0">
                <a:solidFill>
                  <a:srgbClr val="0070C0"/>
                </a:solidFill>
              </a:rPr>
              <a:t>Проміжний </a:t>
            </a:r>
            <a:r>
              <a:rPr lang="uk-UA" b="1" i="1" dirty="0">
                <a:solidFill>
                  <a:srgbClr val="0070C0"/>
                </a:solidFill>
              </a:rPr>
              <a:t>дорсальний шкірний нерв (</a:t>
            </a:r>
            <a:r>
              <a:rPr lang="ru-RU" b="1" i="1" dirty="0">
                <a:solidFill>
                  <a:srgbClr val="0070C0"/>
                </a:solidFill>
              </a:rPr>
              <a:t>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dorsalis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intermedius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/>
              <a:t>йде до бічного краю </a:t>
            </a:r>
            <a:r>
              <a:rPr lang="uk-UA" dirty="0" smtClean="0"/>
              <a:t>стопи, </a:t>
            </a:r>
            <a:r>
              <a:rPr lang="uk-UA" dirty="0"/>
              <a:t>іннервує шкіру бічної кісточки і віддає </a:t>
            </a:r>
            <a:r>
              <a:rPr lang="uk-UA" i="1" dirty="0">
                <a:solidFill>
                  <a:srgbClr val="0070C0"/>
                </a:solidFill>
              </a:rPr>
              <a:t>тильні пальцеві нерви стопи (</a:t>
            </a:r>
            <a:r>
              <a:rPr lang="ru-RU" i="1" dirty="0" err="1">
                <a:solidFill>
                  <a:srgbClr val="0070C0"/>
                </a:solidFill>
              </a:rPr>
              <a:t>nn</a:t>
            </a:r>
            <a:r>
              <a:rPr lang="uk-UA" i="1" dirty="0">
                <a:solidFill>
                  <a:srgbClr val="0070C0"/>
                </a:solidFill>
              </a:rPr>
              <a:t>. </a:t>
            </a:r>
            <a:r>
              <a:rPr lang="ru-RU" i="1" dirty="0" err="1">
                <a:solidFill>
                  <a:srgbClr val="0070C0"/>
                </a:solidFill>
              </a:rPr>
              <a:t>digitales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dorsales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pedis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, </a:t>
            </a:r>
            <a:r>
              <a:rPr lang="uk-UA" dirty="0"/>
              <a:t>які іннервують шкіру обернених одна до одної поверхонь ІІІ, </a:t>
            </a:r>
            <a:r>
              <a:rPr lang="ru-RU" dirty="0"/>
              <a:t>IV</a:t>
            </a:r>
            <a:r>
              <a:rPr lang="uk-UA" dirty="0"/>
              <a:t> та </a:t>
            </a:r>
            <a:r>
              <a:rPr lang="ru-RU" dirty="0"/>
              <a:t>V</a:t>
            </a:r>
            <a:r>
              <a:rPr lang="uk-UA" dirty="0"/>
              <a:t> пальців (крім шкіри дистальних фаланг цих пальців).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54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srgbClr val="7030A0"/>
                </a:solidFill>
              </a:rPr>
              <a:t>Поверхневий малогомілковий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fibularis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superficialis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seu</a:t>
            </a:r>
            <a:r>
              <a:rPr lang="ru-RU" b="1" i="1" dirty="0">
                <a:solidFill>
                  <a:srgbClr val="7030A0"/>
                </a:solidFill>
              </a:rPr>
              <a:t> 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peroneus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superficialis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іде вниз, віддаючи довгому і короткому малогомілковим м’язам </a:t>
            </a:r>
            <a:r>
              <a:rPr lang="uk-UA" b="1" i="1" dirty="0">
                <a:solidFill>
                  <a:srgbClr val="C00000"/>
                </a:solidFill>
              </a:rPr>
              <a:t>м’язові гілки</a:t>
            </a:r>
            <a:r>
              <a:rPr lang="uk-UA" dirty="0">
                <a:solidFill>
                  <a:prstClr val="black"/>
                </a:solidFill>
              </a:rPr>
              <a:t>, а потім як суто шкірний нерв спускається по зовнішній поверхні короткого малогомілкового м’яза. Далі, на середині гомілки нерв пронизує фасцію гомілки і розгалужується на кінцеві гілки – </a:t>
            </a:r>
            <a:r>
              <a:rPr lang="uk-UA" dirty="0" err="1">
                <a:solidFill>
                  <a:prstClr val="black"/>
                </a:solidFill>
              </a:rPr>
              <a:t>присередній</a:t>
            </a:r>
            <a:r>
              <a:rPr lang="uk-UA" dirty="0">
                <a:solidFill>
                  <a:prstClr val="black"/>
                </a:solidFill>
              </a:rPr>
              <a:t> та проміжний дорсальні шкірні нерви.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Глибокий малогомілковий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fibularis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profundus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seu</a:t>
            </a:r>
            <a:r>
              <a:rPr lang="ru-RU" b="1" i="1" dirty="0">
                <a:solidFill>
                  <a:srgbClr val="7030A0"/>
                </a:solidFill>
              </a:rPr>
              <a:t> 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peroneus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profundus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/>
              <a:t>прямує косо вниз від шийки малогомілкової кістки, проходить крізь передню </a:t>
            </a:r>
            <a:r>
              <a:rPr lang="uk-UA" dirty="0" err="1"/>
              <a:t>міжм’язову</a:t>
            </a:r>
            <a:r>
              <a:rPr lang="uk-UA" dirty="0"/>
              <a:t> перегородку гомілки, йде за ходом </a:t>
            </a:r>
            <a:r>
              <a:rPr lang="ru-RU" i="1" dirty="0"/>
              <a:t>a</a:t>
            </a:r>
            <a:r>
              <a:rPr lang="uk-UA" i="1" dirty="0"/>
              <a:t>. </a:t>
            </a:r>
            <a:r>
              <a:rPr lang="ru-RU" i="1" dirty="0" err="1"/>
              <a:t>tibialis</a:t>
            </a:r>
            <a:r>
              <a:rPr lang="ru-RU" i="1" dirty="0"/>
              <a:t> </a:t>
            </a:r>
            <a:r>
              <a:rPr lang="ru-RU" i="1" dirty="0" err="1"/>
              <a:t>anterior</a:t>
            </a:r>
            <a:r>
              <a:rPr lang="ru-RU" dirty="0"/>
              <a:t> i</a:t>
            </a:r>
            <a:r>
              <a:rPr lang="uk-UA" dirty="0"/>
              <a:t> віддає </a:t>
            </a:r>
            <a:r>
              <a:rPr lang="uk-UA" b="1" i="1" dirty="0">
                <a:solidFill>
                  <a:srgbClr val="C00000"/>
                </a:solidFill>
              </a:rPr>
              <a:t>м’язові гілки</a:t>
            </a:r>
            <a:r>
              <a:rPr lang="uk-UA" dirty="0"/>
              <a:t>, які іннервують передню групу м’язів гомілки. Далі, як суто чутливий нерв, він проходить під тримачами м’язів-розгиначів і виходить на тил стопи, де розгалужується на </a:t>
            </a:r>
            <a:r>
              <a:rPr lang="uk-UA" b="1" i="1" dirty="0">
                <a:solidFill>
                  <a:srgbClr val="0070C0"/>
                </a:solidFill>
              </a:rPr>
              <a:t>тильні пальцеві нерви стопи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digitales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dorsales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pedis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,</a:t>
            </a:r>
            <a:r>
              <a:rPr lang="uk-UA" dirty="0"/>
              <a:t> які іннервують шкіру обернених одна до одної поверхонь І та ІІ пальців стопи (крім шкіри дистальних фаланг цих пальців).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11792" r="17277"/>
          <a:stretch/>
        </p:blipFill>
        <p:spPr bwMode="auto">
          <a:xfrm>
            <a:off x="3952478" y="837219"/>
            <a:ext cx="4939715" cy="52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2875"/>
            <a:ext cx="456247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3721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38164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Куприковий </a:t>
            </a:r>
            <a:r>
              <a:rPr lang="uk-UA" b="1" i="1" dirty="0"/>
              <a:t>нерв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b="1" i="1" dirty="0" err="1"/>
              <a:t>coccygeus</a:t>
            </a:r>
            <a:r>
              <a:rPr lang="uk-UA" b="1" i="1" dirty="0"/>
              <a:t>)</a:t>
            </a:r>
            <a:r>
              <a:rPr lang="uk-UA" dirty="0"/>
              <a:t> виходить із крижового каналу через </a:t>
            </a:r>
            <a:r>
              <a:rPr lang="ru-RU" i="1" dirty="0" err="1"/>
              <a:t>hiatus</a:t>
            </a:r>
            <a:r>
              <a:rPr lang="ru-RU" i="1" dirty="0"/>
              <a:t> </a:t>
            </a:r>
            <a:r>
              <a:rPr lang="ru-RU" i="1" dirty="0" err="1"/>
              <a:t>sacralis</a:t>
            </a:r>
            <a:r>
              <a:rPr lang="uk-UA" i="1" dirty="0"/>
              <a:t>, </a:t>
            </a:r>
            <a:r>
              <a:rPr lang="uk-UA" dirty="0"/>
              <a:t>потрапляє у порожнину таза і з’єднується з передніми гілками четвертого та п’ятого крижових нервів, утворюючи </a:t>
            </a:r>
            <a:r>
              <a:rPr lang="uk-UA" b="1" dirty="0">
                <a:solidFill>
                  <a:srgbClr val="7030A0"/>
                </a:solidFill>
              </a:rPr>
              <a:t>куприкове </a:t>
            </a:r>
            <a:r>
              <a:rPr lang="uk-UA" b="1" dirty="0" smtClean="0">
                <a:solidFill>
                  <a:srgbClr val="7030A0"/>
                </a:solidFill>
              </a:rPr>
              <a:t>сплетення (</a:t>
            </a:r>
            <a:r>
              <a:rPr lang="ru-RU" b="1" dirty="0" err="1">
                <a:solidFill>
                  <a:srgbClr val="7030A0"/>
                </a:solidFill>
              </a:rPr>
              <a:t>plexus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coccygeus</a:t>
            </a:r>
            <a:r>
              <a:rPr lang="uk-UA" b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uk-UA" dirty="0"/>
              <a:t>Куприкове сплетення </a:t>
            </a:r>
            <a:r>
              <a:rPr lang="uk-UA" dirty="0" smtClean="0"/>
              <a:t>розміщується </a:t>
            </a:r>
            <a:r>
              <a:rPr lang="uk-UA" dirty="0"/>
              <a:t>на передній поверхні </a:t>
            </a:r>
            <a:r>
              <a:rPr lang="uk-UA" i="1" dirty="0" smtClean="0"/>
              <a:t>сіднично-куприкового </a:t>
            </a:r>
            <a:r>
              <a:rPr lang="uk-UA" i="1" dirty="0"/>
              <a:t>м’яза (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Ischiococcygeus</a:t>
            </a:r>
            <a:r>
              <a:rPr lang="uk-UA" i="1" dirty="0"/>
              <a:t>) </a:t>
            </a:r>
            <a:r>
              <a:rPr lang="ru-RU" i="1" dirty="0" err="1"/>
              <a:t>et</a:t>
            </a:r>
            <a:r>
              <a:rPr lang="ru-RU" i="1" dirty="0"/>
              <a:t> </a:t>
            </a:r>
            <a:r>
              <a:rPr lang="ru-RU" i="1" dirty="0" err="1"/>
              <a:t>lig</a:t>
            </a:r>
            <a:r>
              <a:rPr lang="uk-UA" i="1" dirty="0"/>
              <a:t>. </a:t>
            </a:r>
            <a:r>
              <a:rPr lang="ru-RU" i="1" dirty="0" err="1"/>
              <a:t>sacrospinale</a:t>
            </a:r>
            <a:r>
              <a:rPr lang="uk-UA" dirty="0"/>
              <a:t>. </a:t>
            </a:r>
            <a:endParaRPr lang="ru-RU" dirty="0"/>
          </a:p>
          <a:p>
            <a:r>
              <a:rPr lang="uk-UA" u="sng" dirty="0"/>
              <a:t>Від куприкового сплетення відходять:</a:t>
            </a:r>
            <a:endParaRPr lang="ru-RU" dirty="0"/>
          </a:p>
          <a:p>
            <a:r>
              <a:rPr lang="uk-UA" dirty="0"/>
              <a:t>1</a:t>
            </a:r>
            <a:r>
              <a:rPr lang="uk-UA" dirty="0">
                <a:solidFill>
                  <a:srgbClr val="0070C0"/>
                </a:solidFill>
              </a:rPr>
              <a:t>) </a:t>
            </a:r>
            <a:r>
              <a:rPr lang="uk-UA" b="1" i="1" dirty="0">
                <a:solidFill>
                  <a:srgbClr val="0070C0"/>
                </a:solidFill>
              </a:rPr>
              <a:t>відхідниково-куприкові нервів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anococcygei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,</a:t>
            </a:r>
            <a:r>
              <a:rPr lang="uk-UA" dirty="0"/>
              <a:t> які проходять між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ischiococcygeus</a:t>
            </a:r>
            <a:r>
              <a:rPr lang="ru-RU" i="1" dirty="0"/>
              <a:t> </a:t>
            </a:r>
            <a:r>
              <a:rPr lang="ru-RU" i="1" dirty="0" err="1"/>
              <a:t>et</a:t>
            </a:r>
            <a:r>
              <a:rPr lang="ru-RU" i="1" dirty="0"/>
              <a:t> m</a:t>
            </a:r>
            <a:r>
              <a:rPr lang="uk-UA" i="1" dirty="0"/>
              <a:t>. </a:t>
            </a:r>
            <a:r>
              <a:rPr lang="ru-RU" i="1" dirty="0" err="1"/>
              <a:t>levator</a:t>
            </a:r>
            <a:r>
              <a:rPr lang="ru-RU" i="1" dirty="0"/>
              <a:t> </a:t>
            </a:r>
            <a:r>
              <a:rPr lang="ru-RU" i="1" dirty="0" err="1"/>
              <a:t>ani</a:t>
            </a:r>
            <a:r>
              <a:rPr lang="ru-RU" i="1" dirty="0"/>
              <a:t> </a:t>
            </a:r>
            <a:r>
              <a:rPr lang="uk-UA" dirty="0"/>
              <a:t>та</a:t>
            </a:r>
            <a:r>
              <a:rPr lang="uk-UA" i="1" dirty="0"/>
              <a:t> </a:t>
            </a:r>
            <a:r>
              <a:rPr lang="uk-UA" dirty="0"/>
              <a:t>іннервують шкіру куприка і відхідника;</a:t>
            </a:r>
            <a:endParaRPr lang="ru-RU" dirty="0"/>
          </a:p>
          <a:p>
            <a:r>
              <a:rPr lang="uk-UA" dirty="0"/>
              <a:t>2) </a:t>
            </a:r>
            <a:r>
              <a:rPr lang="uk-UA" b="1" i="1" dirty="0">
                <a:solidFill>
                  <a:srgbClr val="C00000"/>
                </a:solidFill>
              </a:rPr>
              <a:t>м’язові гілки (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uk-UA" b="1" i="1" dirty="0">
                <a:solidFill>
                  <a:srgbClr val="C00000"/>
                </a:solidFill>
              </a:rPr>
              <a:t>)</a:t>
            </a:r>
            <a:r>
              <a:rPr lang="uk-UA" dirty="0"/>
              <a:t>, які іннервують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ischiococcygeus</a:t>
            </a:r>
            <a:r>
              <a:rPr lang="uk-UA" i="1" dirty="0"/>
              <a:t>,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levator</a:t>
            </a:r>
            <a:r>
              <a:rPr lang="ru-RU" i="1" dirty="0"/>
              <a:t> </a:t>
            </a:r>
            <a:r>
              <a:rPr lang="ru-RU" i="1" dirty="0" err="1"/>
              <a:t>ani</a:t>
            </a:r>
            <a:r>
              <a:rPr lang="ru-RU" i="1" dirty="0"/>
              <a:t> </a:t>
            </a:r>
            <a:r>
              <a:rPr lang="ru-RU" i="1" dirty="0" err="1"/>
              <a:t>et</a:t>
            </a:r>
            <a:r>
              <a:rPr lang="ru-RU" i="1" dirty="0"/>
              <a:t> m</a:t>
            </a:r>
            <a:r>
              <a:rPr lang="uk-UA" i="1" dirty="0"/>
              <a:t>. </a:t>
            </a:r>
            <a:r>
              <a:rPr lang="ru-RU" i="1" dirty="0" err="1"/>
              <a:t>sacrococcygeus</a:t>
            </a:r>
            <a:r>
              <a:rPr lang="ru-RU" i="1" dirty="0"/>
              <a:t> </a:t>
            </a:r>
            <a:r>
              <a:rPr lang="ru-RU" i="1" dirty="0" err="1"/>
              <a:t>anterior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6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" y="1844824"/>
            <a:ext cx="5372100" cy="49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653136"/>
            <a:ext cx="3841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 smtClean="0"/>
              <a:t>Іннервують</a:t>
            </a:r>
            <a:r>
              <a:rPr lang="ru-RU" sz="2400" b="1" u="sng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err="1"/>
              <a:t>mm</a:t>
            </a:r>
            <a:r>
              <a:rPr lang="ru-RU" sz="2400" i="1" dirty="0"/>
              <a:t>. </a:t>
            </a:r>
            <a:r>
              <a:rPr lang="ru-RU" sz="2400" i="1" dirty="0" err="1"/>
              <a:t>psoas</a:t>
            </a:r>
            <a:r>
              <a:rPr lang="ru-RU" sz="2400" i="1" dirty="0"/>
              <a:t> </a:t>
            </a:r>
            <a:r>
              <a:rPr lang="ru-RU" sz="2400" i="1" dirty="0" err="1"/>
              <a:t>major</a:t>
            </a:r>
            <a:r>
              <a:rPr lang="ru-RU" sz="2400" i="1" dirty="0"/>
              <a:t> </a:t>
            </a:r>
            <a:r>
              <a:rPr lang="ru-RU" sz="2400" i="1" dirty="0" err="1"/>
              <a:t>et</a:t>
            </a:r>
            <a:r>
              <a:rPr lang="ru-RU" sz="2400" i="1" dirty="0"/>
              <a:t> </a:t>
            </a:r>
            <a:r>
              <a:rPr lang="ru-RU" sz="2400" i="1" dirty="0" err="1"/>
              <a:t>minor</a:t>
            </a:r>
            <a:r>
              <a:rPr lang="ru-RU" sz="2400" i="1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/>
              <a:t>m. </a:t>
            </a:r>
            <a:r>
              <a:rPr lang="ru-RU" sz="2400" i="1" dirty="0" err="1"/>
              <a:t>quadratus</a:t>
            </a:r>
            <a:r>
              <a:rPr lang="ru-RU" sz="2400" i="1" dirty="0"/>
              <a:t> </a:t>
            </a:r>
            <a:r>
              <a:rPr lang="ru-RU" sz="2400" i="1" dirty="0" err="1"/>
              <a:t>lumborum</a:t>
            </a:r>
            <a:r>
              <a:rPr lang="ru-RU" sz="2400" i="1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err="1"/>
              <a:t>mm</a:t>
            </a:r>
            <a:r>
              <a:rPr lang="ru-RU" sz="2400" i="1" dirty="0"/>
              <a:t>. </a:t>
            </a:r>
            <a:r>
              <a:rPr lang="ru-RU" sz="2400" i="1" dirty="0" err="1"/>
              <a:t>intertransversarii</a:t>
            </a:r>
            <a:r>
              <a:rPr lang="ru-RU" sz="2400" i="1" dirty="0"/>
              <a:t> </a:t>
            </a:r>
            <a:r>
              <a:rPr lang="ru-RU" sz="2400" i="1" dirty="0" err="1"/>
              <a:t>laterales</a:t>
            </a:r>
            <a:r>
              <a:rPr lang="ru-RU" sz="2400" i="1" dirty="0"/>
              <a:t> </a:t>
            </a:r>
            <a:r>
              <a:rPr lang="ru-RU" sz="2400" i="1" dirty="0" err="1"/>
              <a:t>lumborum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466" y="260648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prstClr val="black"/>
                </a:solidFill>
              </a:rPr>
              <a:t>Короткі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</a:rPr>
              <a:t>м’язові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</a:rPr>
              <a:t>гілки</a:t>
            </a:r>
            <a:r>
              <a:rPr lang="ru-RU" sz="4000" b="1" i="1" dirty="0">
                <a:solidFill>
                  <a:srgbClr val="C00000"/>
                </a:solidFill>
              </a:rPr>
              <a:t> (</a:t>
            </a:r>
            <a:r>
              <a:rPr lang="ru-RU" sz="4000" b="1" i="1" dirty="0" err="1">
                <a:solidFill>
                  <a:srgbClr val="C00000"/>
                </a:solidFill>
              </a:rPr>
              <a:t>rr</a:t>
            </a:r>
            <a:r>
              <a:rPr lang="ru-RU" sz="4000" b="1" i="1" dirty="0">
                <a:solidFill>
                  <a:srgbClr val="C00000"/>
                </a:solidFill>
              </a:rPr>
              <a:t>. </a:t>
            </a:r>
            <a:r>
              <a:rPr lang="ru-RU" sz="4000" b="1" i="1" dirty="0" err="1">
                <a:solidFill>
                  <a:srgbClr val="C00000"/>
                </a:solidFill>
              </a:rPr>
              <a:t>musculares</a:t>
            </a:r>
            <a:r>
              <a:rPr lang="ru-RU" sz="4000" b="1" i="1" dirty="0">
                <a:solidFill>
                  <a:srgbClr val="C00000"/>
                </a:solidFill>
              </a:rPr>
              <a:t>)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4" y="116632"/>
            <a:ext cx="1416781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9353" y="4005064"/>
            <a:ext cx="1056743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Картинки по запросу поясничное сплетение анатом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8423"/>
          <a:stretch/>
        </p:blipFill>
        <p:spPr bwMode="auto">
          <a:xfrm>
            <a:off x="4724370" y="116633"/>
            <a:ext cx="431212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465138"/>
            <a:ext cx="4131597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/>
              <a:t>Довгі</a:t>
            </a:r>
            <a:r>
              <a:rPr lang="ru-RU" sz="3200" b="1" u="sng" dirty="0" smtClean="0"/>
              <a:t> </a:t>
            </a:r>
            <a:r>
              <a:rPr lang="ru-RU" sz="3200" b="1" u="sng" dirty="0" err="1" smtClean="0"/>
              <a:t>гілки</a:t>
            </a:r>
            <a:r>
              <a:rPr lang="ru-RU" sz="3200" b="1" u="sng" dirty="0" smtClean="0"/>
              <a:t>:</a:t>
            </a:r>
            <a:endParaRPr lang="ru-RU" sz="2000" b="1" u="sng" dirty="0" smtClean="0"/>
          </a:p>
          <a:p>
            <a:pPr marL="285750" indent="-285750">
              <a:buFontTx/>
              <a:buChar char="-"/>
            </a:pPr>
            <a:r>
              <a:rPr lang="ru-RU" sz="2000" b="1" i="1" dirty="0" err="1" smtClean="0"/>
              <a:t>Клубово-підчеревний</a:t>
            </a:r>
            <a:r>
              <a:rPr lang="ru-RU" sz="2000" b="1" i="1" dirty="0" smtClean="0"/>
              <a:t> </a:t>
            </a:r>
            <a:r>
              <a:rPr lang="ru-RU" sz="2000" b="1" i="1" dirty="0"/>
              <a:t>нерв (n. </a:t>
            </a:r>
            <a:r>
              <a:rPr lang="ru-RU" sz="2000" b="1" i="1" dirty="0" err="1"/>
              <a:t>iliohypogastricus</a:t>
            </a:r>
            <a:r>
              <a:rPr lang="ru-RU" sz="2000" b="1" i="1" dirty="0"/>
              <a:t>)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uk-UA" sz="2000" b="1" i="1" dirty="0"/>
              <a:t>Клубово-пахвинний нерв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ilioinguinalis</a:t>
            </a:r>
            <a:r>
              <a:rPr lang="uk-UA" sz="2000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sz="2000" b="1" i="1" dirty="0"/>
              <a:t>Статево-стегновий нерв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genitofemoralis</a:t>
            </a:r>
            <a:r>
              <a:rPr lang="uk-UA" sz="2000" b="1" i="1" dirty="0"/>
              <a:t>)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uk-UA" sz="2000" b="1" i="1" dirty="0" smtClean="0"/>
              <a:t>Бічний </a:t>
            </a:r>
            <a:r>
              <a:rPr lang="uk-UA" sz="2000" b="1" i="1" dirty="0"/>
              <a:t>шкірний нерв стегна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cutaneus</a:t>
            </a:r>
            <a:r>
              <a:rPr lang="ru-RU" sz="2000" b="1" i="1" dirty="0"/>
              <a:t> </a:t>
            </a:r>
            <a:r>
              <a:rPr lang="ru-RU" sz="2000" b="1" i="1" dirty="0" err="1"/>
              <a:t>femoris</a:t>
            </a:r>
            <a:r>
              <a:rPr lang="ru-RU" sz="2000" b="1" i="1" dirty="0"/>
              <a:t> </a:t>
            </a:r>
            <a:r>
              <a:rPr lang="ru-RU" sz="2000" b="1" i="1" dirty="0" err="1"/>
              <a:t>lateralis</a:t>
            </a:r>
            <a:r>
              <a:rPr lang="uk-UA" sz="2000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sz="2000" b="1" i="1" dirty="0"/>
              <a:t>Стегновий нерв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femoralis</a:t>
            </a:r>
            <a:r>
              <a:rPr lang="uk-UA" sz="2000" b="1" i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sz="2000" b="1" i="1" dirty="0" err="1"/>
              <a:t>Затульний</a:t>
            </a:r>
            <a:r>
              <a:rPr lang="uk-UA" sz="2000" b="1" i="1" dirty="0"/>
              <a:t> нерв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obturatorius</a:t>
            </a:r>
            <a:r>
              <a:rPr lang="uk-UA" sz="2000" b="1" i="1" dirty="0"/>
              <a:t>)</a:t>
            </a:r>
            <a:r>
              <a:rPr lang="uk-UA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uk-UA" sz="2000" b="1" i="1" dirty="0"/>
              <a:t>Додатковий </a:t>
            </a:r>
            <a:r>
              <a:rPr lang="uk-UA" sz="2000" b="1" i="1" dirty="0" err="1"/>
              <a:t>затульний</a:t>
            </a:r>
            <a:r>
              <a:rPr lang="uk-UA" sz="2000" b="1" i="1" dirty="0"/>
              <a:t> нерв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obturatorius</a:t>
            </a:r>
            <a:r>
              <a:rPr lang="ru-RU" sz="2000" b="1" i="1" dirty="0"/>
              <a:t> </a:t>
            </a:r>
            <a:r>
              <a:rPr lang="ru-RU" sz="2000" b="1" i="1" dirty="0" err="1"/>
              <a:t>accessorius</a:t>
            </a:r>
            <a:r>
              <a:rPr lang="uk-UA" sz="2000" b="1" i="1" dirty="0"/>
              <a:t>)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25980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ÑÐµÐ¹Ð½Ð¾Ðµ ÑÐ¿Ð»ÐµÑÐµÐ½Ð¸Ðµ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6012160" cy="68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29" y="1484784"/>
            <a:ext cx="580146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59" y="26270"/>
            <a:ext cx="3096344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Клубово-підчеревний</a:t>
            </a:r>
            <a:r>
              <a:rPr lang="ru-RU" sz="2000" b="1" dirty="0">
                <a:solidFill>
                  <a:srgbClr val="7030A0"/>
                </a:solidFill>
              </a:rPr>
              <a:t> нерв (n. </a:t>
            </a:r>
            <a:r>
              <a:rPr lang="ru-RU" sz="2000" b="1" dirty="0" err="1">
                <a:solidFill>
                  <a:srgbClr val="7030A0"/>
                </a:solidFill>
              </a:rPr>
              <a:t>iliohypogastricus</a:t>
            </a:r>
            <a:r>
              <a:rPr lang="ru-RU" sz="2000" b="1" dirty="0">
                <a:solidFill>
                  <a:srgbClr val="7030A0"/>
                </a:solidFill>
              </a:rPr>
              <a:t>) </a:t>
            </a:r>
            <a:r>
              <a:rPr lang="ru-RU" dirty="0"/>
              <a:t>походить </a:t>
            </a:r>
            <a:r>
              <a:rPr lang="ru-RU" dirty="0" err="1"/>
              <a:t>із</a:t>
            </a:r>
            <a:r>
              <a:rPr lang="ru-RU" dirty="0"/>
              <a:t> Тh12</a:t>
            </a:r>
            <a:r>
              <a:rPr lang="uk-UA" dirty="0"/>
              <a:t>-</a:t>
            </a:r>
            <a:r>
              <a:rPr lang="ru-RU" dirty="0"/>
              <a:t>L1</a:t>
            </a:r>
            <a:r>
              <a:rPr lang="uk-UA" dirty="0"/>
              <a:t>, </a:t>
            </a:r>
            <a:r>
              <a:rPr lang="ru-RU" dirty="0" err="1"/>
              <a:t>виходить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бічного</a:t>
            </a:r>
            <a:r>
              <a:rPr lang="ru-RU" dirty="0"/>
              <a:t> краю </a:t>
            </a:r>
            <a:r>
              <a:rPr lang="ru-RU" i="1" dirty="0"/>
              <a:t>m. </a:t>
            </a:r>
            <a:r>
              <a:rPr lang="ru-RU" i="1" dirty="0" err="1"/>
              <a:t>psoas</a:t>
            </a:r>
            <a:r>
              <a:rPr lang="ru-RU" i="1" dirty="0"/>
              <a:t> </a:t>
            </a:r>
            <a:r>
              <a:rPr lang="ru-RU" i="1" dirty="0" err="1"/>
              <a:t>major</a:t>
            </a:r>
            <a:r>
              <a:rPr lang="uk-UA" i="1" dirty="0"/>
              <a:t>,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до </a:t>
            </a:r>
            <a:r>
              <a:rPr lang="ru-RU" i="1" dirty="0"/>
              <a:t>n. </a:t>
            </a:r>
            <a:r>
              <a:rPr lang="en-US" i="1" dirty="0" smtClean="0"/>
              <a:t>s</a:t>
            </a:r>
            <a:r>
              <a:rPr lang="ru-RU" i="1" dirty="0" err="1" smtClean="0"/>
              <a:t>ubcostalis</a:t>
            </a:r>
            <a:r>
              <a:rPr lang="ru-RU" b="1" i="1" dirty="0" smtClean="0"/>
              <a:t> </a:t>
            </a:r>
            <a:r>
              <a:rPr lang="ru-RU" dirty="0" smtClean="0"/>
              <a:t>вниз </a:t>
            </a:r>
            <a:r>
              <a:rPr lang="ru-RU" dirty="0"/>
              <a:t>і </a:t>
            </a:r>
            <a:r>
              <a:rPr lang="ru-RU" dirty="0" err="1"/>
              <a:t>латерально</a:t>
            </a:r>
            <a:r>
              <a:rPr lang="ru-RU" dirty="0"/>
              <a:t> по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i="1" dirty="0"/>
              <a:t>m. </a:t>
            </a:r>
            <a:r>
              <a:rPr lang="ru-RU" i="1" dirty="0" err="1"/>
              <a:t>quadratus</a:t>
            </a:r>
            <a:r>
              <a:rPr lang="ru-RU" i="1" dirty="0"/>
              <a:t> </a:t>
            </a:r>
            <a:r>
              <a:rPr lang="ru-RU" i="1" dirty="0" err="1"/>
              <a:t>lumborum</a:t>
            </a:r>
            <a:r>
              <a:rPr lang="uk-UA" i="1" dirty="0"/>
              <a:t>,</a:t>
            </a:r>
            <a:r>
              <a:rPr lang="uk-UA" dirty="0"/>
              <a:t> </a:t>
            </a:r>
            <a:r>
              <a:rPr lang="ru-RU" dirty="0" err="1"/>
              <a:t>пронизує</a:t>
            </a:r>
            <a:r>
              <a:rPr lang="ru-RU" i="1" dirty="0"/>
              <a:t> m. </a:t>
            </a:r>
            <a:r>
              <a:rPr lang="ru-RU" i="1" dirty="0" err="1"/>
              <a:t>transversus</a:t>
            </a:r>
            <a:r>
              <a:rPr lang="ru-RU" i="1" dirty="0"/>
              <a:t> </a:t>
            </a:r>
            <a:r>
              <a:rPr lang="ru-RU" i="1" dirty="0" err="1"/>
              <a:t>abdominis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 </a:t>
            </a:r>
            <a:r>
              <a:rPr lang="uk-UA" dirty="0"/>
              <a:t>та </a:t>
            </a:r>
            <a:endParaRPr lang="uk-UA" dirty="0" smtClean="0"/>
          </a:p>
          <a:p>
            <a:r>
              <a:rPr lang="ru-RU" i="1" dirty="0" smtClean="0"/>
              <a:t>m</a:t>
            </a:r>
            <a:r>
              <a:rPr lang="ru-RU" i="1" dirty="0"/>
              <a:t>. </a:t>
            </a:r>
            <a:r>
              <a:rPr lang="ru-RU" i="1" dirty="0" err="1"/>
              <a:t>obliquus</a:t>
            </a:r>
            <a:r>
              <a:rPr lang="ru-RU" i="1" dirty="0"/>
              <a:t> </a:t>
            </a:r>
            <a:r>
              <a:rPr lang="ru-RU" i="1" dirty="0" err="1"/>
              <a:t>abdominis</a:t>
            </a:r>
            <a:r>
              <a:rPr lang="ru-RU" i="1" dirty="0"/>
              <a:t> </a:t>
            </a:r>
            <a:r>
              <a:rPr lang="ru-RU" i="1" dirty="0" err="1" smtClean="0"/>
              <a:t>internus</a:t>
            </a:r>
            <a:r>
              <a:rPr lang="ru-RU" dirty="0" smtClean="0"/>
              <a:t> до </a:t>
            </a:r>
            <a:r>
              <a:rPr lang="ru-RU" i="1" dirty="0"/>
              <a:t>m. </a:t>
            </a:r>
            <a:r>
              <a:rPr lang="ru-RU" i="1" dirty="0" err="1"/>
              <a:t>rectus</a:t>
            </a:r>
            <a:r>
              <a:rPr lang="ru-RU" i="1" dirty="0"/>
              <a:t> </a:t>
            </a:r>
            <a:r>
              <a:rPr lang="ru-RU" i="1" dirty="0" err="1" smtClean="0"/>
              <a:t>abdominis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620688"/>
            <a:ext cx="984735" cy="2880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76615" y="764704"/>
            <a:ext cx="1379291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9165" y="3564109"/>
            <a:ext cx="3039238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М'язові гілки </a:t>
            </a:r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ru-RU" b="1" i="1" dirty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uk-UA" dirty="0" smtClean="0"/>
          </a:p>
          <a:p>
            <a:r>
              <a:rPr lang="uk-UA" b="1" u="sng" dirty="0" smtClean="0"/>
              <a:t>Іннервують: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м’язи</a:t>
            </a:r>
            <a:r>
              <a:rPr lang="ru-RU" dirty="0" smtClean="0"/>
              <a:t> </a:t>
            </a:r>
            <a:r>
              <a:rPr lang="ru-RU" dirty="0"/>
              <a:t>живота </a:t>
            </a:r>
            <a:endParaRPr lang="uk-UA" b="1" u="sng" dirty="0" smtClean="0"/>
          </a:p>
          <a:p>
            <a:r>
              <a:rPr lang="ru-RU" b="1" i="1" u="sng" dirty="0" err="1" smtClean="0">
                <a:solidFill>
                  <a:srgbClr val="0070C0"/>
                </a:solidFill>
              </a:rPr>
              <a:t>Шкірні</a:t>
            </a:r>
            <a:r>
              <a:rPr lang="ru-RU" b="1" i="1" u="sng" dirty="0" smtClean="0">
                <a:solidFill>
                  <a:srgbClr val="0070C0"/>
                </a:solidFill>
              </a:rPr>
              <a:t> </a:t>
            </a:r>
            <a:r>
              <a:rPr lang="ru-RU" b="1" i="1" u="sng" dirty="0" err="1">
                <a:solidFill>
                  <a:srgbClr val="0070C0"/>
                </a:solidFill>
              </a:rPr>
              <a:t>гілки</a:t>
            </a:r>
            <a:r>
              <a:rPr lang="ru-RU" b="1" i="1" u="sng" dirty="0">
                <a:solidFill>
                  <a:srgbClr val="0070C0"/>
                </a:solidFill>
              </a:rPr>
              <a:t>:</a:t>
            </a:r>
            <a:r>
              <a:rPr lang="ru-RU" u="sng" dirty="0"/>
              <a:t> </a:t>
            </a:r>
            <a:endParaRPr lang="ru-RU" u="sng" dirty="0" smtClean="0"/>
          </a:p>
          <a:p>
            <a:r>
              <a:rPr lang="ru-RU" b="1" i="1" dirty="0" err="1" smtClean="0">
                <a:solidFill>
                  <a:srgbClr val="0070C0"/>
                </a:solidFill>
              </a:rPr>
              <a:t>Бічна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шкірна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гілка</a:t>
            </a:r>
            <a:r>
              <a:rPr lang="ru-RU" b="1" i="1" dirty="0">
                <a:solidFill>
                  <a:srgbClr val="0070C0"/>
                </a:solidFill>
              </a:rPr>
              <a:t> (r.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lateralis</a:t>
            </a:r>
            <a:r>
              <a:rPr lang="ru-RU" b="1" i="1" dirty="0">
                <a:solidFill>
                  <a:srgbClr val="0070C0"/>
                </a:solidFill>
              </a:rPr>
              <a:t>)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 smtClean="0"/>
              <a:t> - </a:t>
            </a:r>
            <a:r>
              <a:rPr lang="ru-RU" dirty="0" err="1"/>
              <a:t>іннервує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/>
              <a:t>над </a:t>
            </a:r>
            <a:r>
              <a:rPr lang="ru-RU" i="1" dirty="0"/>
              <a:t>m. </a:t>
            </a:r>
            <a:r>
              <a:rPr lang="ru-RU" i="1" dirty="0" err="1"/>
              <a:t>gluteus</a:t>
            </a:r>
            <a:r>
              <a:rPr lang="ru-RU" i="1" dirty="0"/>
              <a:t> </a:t>
            </a:r>
            <a:r>
              <a:rPr lang="ru-RU" i="1" dirty="0" err="1"/>
              <a:t>medius</a:t>
            </a:r>
            <a:r>
              <a:rPr lang="ru-RU" i="1" dirty="0"/>
              <a:t> </a:t>
            </a:r>
            <a:r>
              <a:rPr lang="ru-RU" i="1" dirty="0" err="1"/>
              <a:t>et</a:t>
            </a:r>
            <a:r>
              <a:rPr lang="ru-RU" i="1" dirty="0"/>
              <a:t> m. </a:t>
            </a:r>
            <a:r>
              <a:rPr lang="ru-RU" i="1" dirty="0" err="1"/>
              <a:t>tensor</a:t>
            </a:r>
            <a:r>
              <a:rPr lang="ru-RU" i="1" dirty="0"/>
              <a:t> </a:t>
            </a:r>
            <a:r>
              <a:rPr lang="ru-RU" i="1" dirty="0" err="1"/>
              <a:t>fasciae</a:t>
            </a:r>
            <a:r>
              <a:rPr lang="ru-RU" i="1" dirty="0"/>
              <a:t> </a:t>
            </a:r>
            <a:r>
              <a:rPr lang="ru-RU" i="1" dirty="0" err="1"/>
              <a:t>latae</a:t>
            </a:r>
            <a:r>
              <a:rPr lang="ru-RU" i="1" dirty="0"/>
              <a:t>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i="1" dirty="0" err="1" smtClean="0">
                <a:solidFill>
                  <a:srgbClr val="0070C0"/>
                </a:solidFill>
              </a:rPr>
              <a:t>Передня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шкірна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гілка</a:t>
            </a:r>
            <a:r>
              <a:rPr lang="ru-RU" b="1" i="1" dirty="0">
                <a:solidFill>
                  <a:srgbClr val="0070C0"/>
                </a:solidFill>
              </a:rPr>
              <a:t> (r.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anterior</a:t>
            </a:r>
            <a:r>
              <a:rPr lang="ru-RU" b="1" i="1" dirty="0">
                <a:solidFill>
                  <a:srgbClr val="0070C0"/>
                </a:solidFill>
              </a:rPr>
              <a:t>) </a:t>
            </a:r>
            <a:r>
              <a:rPr lang="uk-UA" dirty="0" smtClean="0"/>
              <a:t>- </a:t>
            </a:r>
            <a:r>
              <a:rPr lang="ru-RU" dirty="0" err="1" smtClean="0"/>
              <a:t>іннервує</a:t>
            </a:r>
            <a:r>
              <a:rPr lang="ru-RU" dirty="0" smtClean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i="1" dirty="0" err="1"/>
              <a:t>hypogastrium</a:t>
            </a:r>
            <a:r>
              <a:rPr lang="ru-RU" i="1" dirty="0" smtClean="0"/>
              <a:t>.</a:t>
            </a:r>
            <a:endParaRPr lang="ru-RU" dirty="0" smtClean="0"/>
          </a:p>
        </p:txBody>
      </p:sp>
      <p:pic>
        <p:nvPicPr>
          <p:cNvPr id="11" name="Picture 4" descr="Картинки по запросу нервы нижней конечности анатом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967"/>
            <a:ext cx="435597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ÑÐµÐ¹Ð½Ð¾Ðµ ÑÐ¿Ð»ÐµÑÐµÐ½Ð¸Ðµ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6012160" cy="68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33" y="1484784"/>
            <a:ext cx="580146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7" y="26960"/>
            <a:ext cx="2987823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Клубово-пахвинний нерв (</a:t>
            </a:r>
            <a:r>
              <a:rPr lang="ru-RU" b="1" dirty="0">
                <a:solidFill>
                  <a:srgbClr val="7030A0"/>
                </a:solidFill>
              </a:rPr>
              <a:t>n</a:t>
            </a:r>
            <a:r>
              <a:rPr lang="uk-UA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ilioinguinalis</a:t>
            </a:r>
            <a:r>
              <a:rPr lang="uk-UA" b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ru-RU" dirty="0"/>
              <a:t>походить</a:t>
            </a:r>
            <a:r>
              <a:rPr lang="uk-UA" dirty="0"/>
              <a:t> з </a:t>
            </a:r>
            <a:r>
              <a:rPr lang="ru-RU" dirty="0"/>
              <a:t>L</a:t>
            </a:r>
            <a:r>
              <a:rPr lang="uk-UA" dirty="0"/>
              <a:t>1, виходить з-під бічного краю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psoas</a:t>
            </a:r>
            <a:r>
              <a:rPr lang="ru-RU" i="1" dirty="0"/>
              <a:t> </a:t>
            </a:r>
            <a:r>
              <a:rPr lang="ru-RU" i="1" dirty="0" err="1"/>
              <a:t>major</a:t>
            </a:r>
            <a:r>
              <a:rPr lang="uk-UA" dirty="0"/>
              <a:t> нижче </a:t>
            </a:r>
            <a:r>
              <a:rPr lang="ru-RU" i="1" dirty="0"/>
              <a:t>n</a:t>
            </a:r>
            <a:r>
              <a:rPr lang="uk-UA" i="1" dirty="0"/>
              <a:t>. </a:t>
            </a:r>
            <a:r>
              <a:rPr lang="en-US" i="1" dirty="0" smtClean="0"/>
              <a:t>I</a:t>
            </a:r>
            <a:r>
              <a:rPr lang="ru-RU" i="1" dirty="0" err="1" smtClean="0"/>
              <a:t>liohypogastricus</a:t>
            </a:r>
            <a:r>
              <a:rPr lang="ru-RU" i="1" dirty="0" smtClean="0"/>
              <a:t>,</a:t>
            </a:r>
            <a:r>
              <a:rPr lang="uk-UA" dirty="0" smtClean="0"/>
              <a:t> </a:t>
            </a:r>
            <a:r>
              <a:rPr lang="uk-UA" dirty="0"/>
              <a:t>йде паралельно до цього </a:t>
            </a:r>
            <a:r>
              <a:rPr lang="uk-UA" dirty="0" smtClean="0"/>
              <a:t>нерва </a:t>
            </a:r>
            <a:r>
              <a:rPr lang="uk-UA" dirty="0"/>
              <a:t>і заходить у пахвинний канал.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пахвинному каналі нерв розміщується над сім’яним канатиком (у чоловіків), або над круглою зв’язкою матки (у жінок) і виходить через поверхневе пахвинне кільце до шкіри внутрішньої поверхні стегна.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872716"/>
            <a:ext cx="984735" cy="2160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4" idx="3"/>
          </p:cNvCxnSpPr>
          <p:nvPr/>
        </p:nvCxnSpPr>
        <p:spPr>
          <a:xfrm>
            <a:off x="4260591" y="980728"/>
            <a:ext cx="1535545" cy="5915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8826" y="3068960"/>
            <a:ext cx="2987824" cy="36933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М'язові гілки </a:t>
            </a:r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i="1" dirty="0" err="1">
                <a:solidFill>
                  <a:srgbClr val="C00000"/>
                </a:solidFill>
              </a:rPr>
              <a:t>rr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musculares</a:t>
            </a:r>
            <a:r>
              <a:rPr lang="ru-RU" b="1" i="1" dirty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uk-UA" dirty="0" smtClean="0"/>
          </a:p>
          <a:p>
            <a:r>
              <a:rPr lang="uk-UA" b="1" u="sng" dirty="0" smtClean="0"/>
              <a:t>Іннервують: </a:t>
            </a:r>
            <a:r>
              <a:rPr lang="uk-UA" dirty="0" smtClean="0"/>
              <a:t>бічні </a:t>
            </a:r>
            <a:r>
              <a:rPr lang="uk-UA" dirty="0"/>
              <a:t>м’язи живота </a:t>
            </a:r>
            <a:endParaRPr lang="uk-UA" dirty="0" smtClean="0"/>
          </a:p>
          <a:p>
            <a:r>
              <a:rPr lang="ru-RU" b="1" i="1" u="sng" dirty="0" err="1" smtClean="0">
                <a:solidFill>
                  <a:srgbClr val="0070C0"/>
                </a:solidFill>
              </a:rPr>
              <a:t>Шкірні</a:t>
            </a:r>
            <a:r>
              <a:rPr lang="ru-RU" b="1" i="1" u="sng" dirty="0" smtClean="0">
                <a:solidFill>
                  <a:srgbClr val="0070C0"/>
                </a:solidFill>
              </a:rPr>
              <a:t> </a:t>
            </a:r>
            <a:r>
              <a:rPr lang="ru-RU" b="1" i="1" u="sng" dirty="0" err="1">
                <a:solidFill>
                  <a:srgbClr val="0070C0"/>
                </a:solidFill>
              </a:rPr>
              <a:t>гілки</a:t>
            </a:r>
            <a:r>
              <a:rPr lang="ru-RU" b="1" i="1" u="sng" dirty="0">
                <a:solidFill>
                  <a:srgbClr val="0070C0"/>
                </a:solidFill>
              </a:rPr>
              <a:t>:</a:t>
            </a:r>
            <a:r>
              <a:rPr lang="ru-RU" u="sng" dirty="0"/>
              <a:t> </a:t>
            </a:r>
            <a:endParaRPr lang="ru-RU" u="sng" dirty="0" smtClean="0"/>
          </a:p>
          <a:p>
            <a:r>
              <a:rPr lang="uk-UA" b="1" i="1" dirty="0">
                <a:solidFill>
                  <a:srgbClr val="0070C0"/>
                </a:solidFill>
              </a:rPr>
              <a:t>Передні губні нерви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labiales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anteriores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b="1" i="1" dirty="0"/>
              <a:t>  - </a:t>
            </a:r>
            <a:r>
              <a:rPr lang="uk-UA" dirty="0"/>
              <a:t>до шкіри великих соромітних губ та лобка у жінок; </a:t>
            </a:r>
          </a:p>
          <a:p>
            <a:r>
              <a:rPr lang="uk-UA" b="1" i="1" dirty="0">
                <a:solidFill>
                  <a:srgbClr val="0070C0"/>
                </a:solidFill>
              </a:rPr>
              <a:t>Передні калиткові нерви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scrotales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anteriores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  - </a:t>
            </a:r>
            <a:r>
              <a:rPr lang="uk-UA" dirty="0"/>
              <a:t>до шкіри кореня статевого члена </a:t>
            </a:r>
            <a:r>
              <a:rPr lang="uk-UA" dirty="0" smtClean="0"/>
              <a:t>і </a:t>
            </a:r>
            <a:r>
              <a:rPr lang="uk-UA" dirty="0"/>
              <a:t>калитки у чоловіків .</a:t>
            </a:r>
            <a:endParaRPr lang="ru-RU" dirty="0"/>
          </a:p>
        </p:txBody>
      </p:sp>
      <p:pic>
        <p:nvPicPr>
          <p:cNvPr id="11" name="Picture 4" descr="Картинки по запросу нервы нижней конечности анатом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397"/>
            <a:ext cx="435597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96" y="416221"/>
            <a:ext cx="313646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/>
              <a:t>Статево-стегновий нерв (</a:t>
            </a:r>
            <a:r>
              <a:rPr lang="ru-RU" sz="2000" b="1" i="1" dirty="0"/>
              <a:t>n</a:t>
            </a:r>
            <a:r>
              <a:rPr lang="uk-UA" sz="2000" b="1" i="1" dirty="0"/>
              <a:t>. </a:t>
            </a:r>
            <a:r>
              <a:rPr lang="ru-RU" sz="2000" b="1" i="1" dirty="0" err="1"/>
              <a:t>genitofemoralis</a:t>
            </a:r>
            <a:r>
              <a:rPr lang="uk-UA" sz="2000" b="1" i="1" dirty="0"/>
              <a:t>)</a:t>
            </a:r>
            <a:r>
              <a:rPr lang="uk-UA" sz="2000" dirty="0"/>
              <a:t> походить з </a:t>
            </a:r>
            <a:r>
              <a:rPr lang="ru-RU" sz="2000" dirty="0"/>
              <a:t>L</a:t>
            </a:r>
            <a:r>
              <a:rPr lang="uk-UA" sz="2000" dirty="0"/>
              <a:t>1-</a:t>
            </a:r>
            <a:r>
              <a:rPr lang="ru-RU" sz="2000" dirty="0"/>
              <a:t>L</a:t>
            </a:r>
            <a:r>
              <a:rPr lang="uk-UA" sz="2000" dirty="0"/>
              <a:t>2, пронизує </a:t>
            </a:r>
            <a:r>
              <a:rPr lang="ru-RU" sz="2000" i="1" dirty="0"/>
              <a:t>m</a:t>
            </a:r>
            <a:r>
              <a:rPr lang="uk-UA" sz="2000" i="1" dirty="0"/>
              <a:t>. </a:t>
            </a:r>
            <a:r>
              <a:rPr lang="ru-RU" sz="2000" i="1" dirty="0" err="1"/>
              <a:t>psoas</a:t>
            </a:r>
            <a:r>
              <a:rPr lang="ru-RU" sz="2000" i="1" dirty="0"/>
              <a:t> </a:t>
            </a:r>
            <a:r>
              <a:rPr lang="ru-RU" sz="2000" i="1" dirty="0" err="1"/>
              <a:t>major</a:t>
            </a:r>
            <a:r>
              <a:rPr lang="ru-RU" sz="2000" dirty="0"/>
              <a:t> i</a:t>
            </a:r>
            <a:r>
              <a:rPr lang="uk-UA" sz="2000" dirty="0"/>
              <a:t>, спускаючись по його передній поверхні, поділяється на статеву та стегнову гілки. </a:t>
            </a:r>
            <a:endParaRPr lang="uk-UA" sz="2000" dirty="0" smtClean="0"/>
          </a:p>
        </p:txBody>
      </p:sp>
      <p:pic>
        <p:nvPicPr>
          <p:cNvPr id="8" name="Picture 2" descr="ÐÐ°ÑÑÐ¸Ð½ÐºÐ¸ Ð¿Ð¾ Ð·Ð°Ð¿ÑÐ¾ÑÑ ÑÐµÐ¹Ð½Ð¾Ðµ ÑÐ¿Ð»ÐµÑÐµÐ½Ð¸Ðµ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59"/>
            <a:ext cx="5580112" cy="68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50976" y="1760349"/>
            <a:ext cx="984735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48623" y="1844824"/>
            <a:ext cx="1805321" cy="9505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3"/>
          </p:cNvCxnSpPr>
          <p:nvPr/>
        </p:nvCxnSpPr>
        <p:spPr>
          <a:xfrm>
            <a:off x="4535711" y="1940369"/>
            <a:ext cx="1751569" cy="900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16"/>
          <a:stretch/>
        </p:blipFill>
        <p:spPr bwMode="auto">
          <a:xfrm>
            <a:off x="3430588" y="3438928"/>
            <a:ext cx="5713412" cy="3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9396" y="3068960"/>
            <a:ext cx="3291192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Статева гілка (</a:t>
            </a:r>
            <a:r>
              <a:rPr lang="ru-RU" b="1" i="1" dirty="0">
                <a:solidFill>
                  <a:prstClr val="black"/>
                </a:solidFill>
              </a:rPr>
              <a:t>r</a:t>
            </a:r>
            <a:r>
              <a:rPr lang="uk-UA" b="1" i="1" dirty="0">
                <a:solidFill>
                  <a:prstClr val="black"/>
                </a:solidFill>
              </a:rPr>
              <a:t>. </a:t>
            </a:r>
            <a:r>
              <a:rPr lang="ru-RU" b="1" i="1" dirty="0" err="1">
                <a:solidFill>
                  <a:prstClr val="black"/>
                </a:solidFill>
              </a:rPr>
              <a:t>genitalis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входить у паховий канал через його задню стінку або через глибоке пахове кільце, супроводжує сім’яний канатик (у чоловіків) або круглу маткову зв’язку (у жінок). Статева гілка виходить з каналу через поверхневе пахове кільце та </a:t>
            </a:r>
            <a:r>
              <a:rPr lang="uk-UA" u="sng" dirty="0">
                <a:solidFill>
                  <a:prstClr val="black"/>
                </a:solidFill>
              </a:rPr>
              <a:t>іннервує:</a:t>
            </a:r>
            <a:r>
              <a:rPr lang="uk-UA" dirty="0">
                <a:solidFill>
                  <a:prstClr val="black"/>
                </a:solidFill>
              </a:rPr>
              <a:t> у чоловіків – шкіру калитки та </a:t>
            </a:r>
            <a:r>
              <a:rPr lang="ru-RU" i="1" dirty="0">
                <a:solidFill>
                  <a:prstClr val="black"/>
                </a:solidFill>
              </a:rPr>
              <a:t>m</a:t>
            </a:r>
            <a:r>
              <a:rPr lang="uk-UA" i="1" dirty="0">
                <a:solidFill>
                  <a:prstClr val="black"/>
                </a:solidFill>
              </a:rPr>
              <a:t>. </a:t>
            </a:r>
            <a:r>
              <a:rPr lang="ru-RU" i="1" dirty="0" err="1">
                <a:solidFill>
                  <a:prstClr val="black"/>
                </a:solidFill>
              </a:rPr>
              <a:t>cremaster</a:t>
            </a:r>
            <a:r>
              <a:rPr lang="uk-UA" dirty="0">
                <a:solidFill>
                  <a:prstClr val="black"/>
                </a:solidFill>
              </a:rPr>
              <a:t>; у жінок – </a:t>
            </a:r>
            <a:r>
              <a:rPr lang="ru-RU" i="1" dirty="0" err="1">
                <a:solidFill>
                  <a:prstClr val="black"/>
                </a:solidFill>
              </a:rPr>
              <a:t>lig</a:t>
            </a:r>
            <a:r>
              <a:rPr lang="uk-UA" i="1" dirty="0">
                <a:solidFill>
                  <a:prstClr val="black"/>
                </a:solidFill>
              </a:rPr>
              <a:t>. </a:t>
            </a:r>
            <a:r>
              <a:rPr lang="ru-RU" i="1" dirty="0" err="1">
                <a:solidFill>
                  <a:prstClr val="black"/>
                </a:solidFill>
              </a:rPr>
              <a:t>teres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uteri</a:t>
            </a:r>
            <a:r>
              <a:rPr lang="uk-UA" dirty="0">
                <a:solidFill>
                  <a:prstClr val="black"/>
                </a:solidFill>
              </a:rPr>
              <a:t> та шкіру великих соромітних губ. </a:t>
            </a:r>
          </a:p>
        </p:txBody>
      </p:sp>
    </p:spTree>
    <p:extLst>
      <p:ext uri="{BB962C8B-B14F-4D97-AF65-F5344CB8AC3E}">
        <p14:creationId xmlns:p14="http://schemas.microsoft.com/office/powerpoint/2010/main" val="7544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4536504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Стегнова гілка (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femoralis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/>
              <a:t>проходить на стегно через судинну лакуну збоку від стегнової артерії, пронизує решітчасту фасцію та </a:t>
            </a:r>
            <a:r>
              <a:rPr lang="uk-UA" sz="2000" u="sng" dirty="0"/>
              <a:t>іннервує</a:t>
            </a:r>
            <a:r>
              <a:rPr lang="uk-UA" sz="2000" dirty="0"/>
              <a:t> шкіру </a:t>
            </a:r>
            <a:r>
              <a:rPr lang="uk-UA" sz="2000" dirty="0" err="1"/>
              <a:t>верхньоприсередньої</a:t>
            </a:r>
            <a:r>
              <a:rPr lang="uk-UA" sz="2000" dirty="0"/>
              <a:t> поверхні стегна під паховою зв’язкою.</a:t>
            </a:r>
            <a:endParaRPr lang="ru-RU" sz="2000" dirty="0"/>
          </a:p>
        </p:txBody>
      </p:sp>
      <p:pic>
        <p:nvPicPr>
          <p:cNvPr id="4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50000" r="18244"/>
          <a:stretch/>
        </p:blipFill>
        <p:spPr bwMode="auto">
          <a:xfrm>
            <a:off x="96312" y="2492895"/>
            <a:ext cx="7211992" cy="42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Картинки по запросу нервы нижней конечности анатом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24"/>
            <a:ext cx="442798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21964</TotalTime>
  <Words>2882</Words>
  <Application>Microsoft Office PowerPoint</Application>
  <PresentationFormat>Экран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Периферичні соматичні нерви </vt:lpstr>
      <vt:lpstr>Схема утворення попереково-крижового сплетення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382</cp:revision>
  <dcterms:created xsi:type="dcterms:W3CDTF">2018-05-13T13:54:44Z</dcterms:created>
  <dcterms:modified xsi:type="dcterms:W3CDTF">2020-05-17T03:03:28Z</dcterms:modified>
</cp:coreProperties>
</file>